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6" r:id="rId4"/>
  </p:sldMasterIdLst>
  <p:notesMasterIdLst>
    <p:notesMasterId r:id="rId19"/>
  </p:notesMasterIdLst>
  <p:sldIdLst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05A"/>
    <a:srgbClr val="EF7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4"/>
    <p:restoredTop sz="94684"/>
  </p:normalViewPr>
  <p:slideViewPr>
    <p:cSldViewPr snapToGrid="0" snapToObjects="1">
      <p:cViewPr varScale="1">
        <p:scale>
          <a:sx n="39" d="100"/>
          <a:sy n="39" d="100"/>
        </p:scale>
        <p:origin x="21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7CB18-4871-4B77-A154-2DED5BD5FAAD}" type="doc">
      <dgm:prSet loTypeId="process" loCatId="process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484B208F-F4AA-42FC-AB64-7A7A46FBBA42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rPr>
            <a:t>看一看</a:t>
          </a:r>
          <a:r>
            <a:rPr lang="zh-CN" altLang="en-US" sz="48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rPr>
            <a:t/>
          </a:r>
          <a:endParaRPr lang="zh-CN" altLang="en-US" sz="4800" b="1" dirty="0">
            <a:solidFill>
              <a:srgbClr val="2F505A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5B9C590D-A9B7-4EC7-81CE-11D40EF8AA3F}" cxnId="{92B51A4C-BFE2-4211-83DF-7829E4E6FCCF}" type="parTrans">
      <dgm:prSet/>
      <dgm:spPr/>
      <dgm:t>
        <a:bodyPr/>
        <a:lstStyle/>
        <a:p>
          <a:endParaRPr lang="zh-CN" altLang="en-US"/>
        </a:p>
      </dgm:t>
    </dgm:pt>
    <dgm:pt modelId="{850D07E8-7580-4926-A7C9-8AB3FF653080}" cxnId="{92B51A4C-BFE2-4211-83DF-7829E4E6FCCF}" type="sibTrans">
      <dgm:prSet/>
      <dgm:spPr/>
      <dgm:t>
        <a:bodyPr/>
        <a:lstStyle/>
        <a:p>
          <a:endParaRPr lang="zh-CN" altLang="en-US"/>
        </a:p>
      </dgm:t>
    </dgm:pt>
    <dgm:pt modelId="{508F54D0-7417-4CD9-B4EA-66DE2D10CF5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rPr>
            <a:t>学一学</a:t>
          </a:r>
          <a:r>
            <a:rPr lang="zh-CN" altLang="en-US" sz="48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rPr>
            <a:t/>
          </a:r>
          <a:endParaRPr lang="zh-CN" altLang="en-US" sz="4800" b="1" dirty="0">
            <a:solidFill>
              <a:srgbClr val="2F505A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FF66B545-AAE3-41CB-BFC5-57884BBD7164}" cxnId="{27255D37-E806-4C7F-A23E-D2F731AD1942}" type="parTrans">
      <dgm:prSet/>
      <dgm:spPr/>
      <dgm:t>
        <a:bodyPr/>
        <a:lstStyle/>
        <a:p>
          <a:endParaRPr lang="zh-CN" altLang="en-US"/>
        </a:p>
      </dgm:t>
    </dgm:pt>
    <dgm:pt modelId="{381D41D0-09CA-41AB-8AC7-BFF24382E5DA}" cxnId="{27255D37-E806-4C7F-A23E-D2F731AD1942}" type="sibTrans">
      <dgm:prSet/>
      <dgm:spPr/>
      <dgm:t>
        <a:bodyPr/>
        <a:lstStyle/>
        <a:p>
          <a:endParaRPr lang="zh-CN" altLang="en-US"/>
        </a:p>
      </dgm:t>
    </dgm:pt>
    <dgm:pt modelId="{34C723B1-B5D2-412B-8101-E53D7BD65E3B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rPr>
            <a:t>做一做</a:t>
          </a:r>
          <a:r>
            <a:rPr lang="zh-CN" altLang="en-US" sz="48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rPr>
            <a:t/>
          </a:r>
          <a:endParaRPr lang="zh-CN" altLang="en-US" sz="4800" b="1" dirty="0">
            <a:solidFill>
              <a:srgbClr val="2F505A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749BDF08-426B-4C7B-A2D5-A8A8F2025BD1}" cxnId="{369E6EBF-DBCA-43D6-A690-7E95F298F929}" type="parTrans">
      <dgm:prSet/>
      <dgm:spPr/>
      <dgm:t>
        <a:bodyPr/>
        <a:lstStyle/>
        <a:p>
          <a:endParaRPr lang="zh-CN" altLang="en-US"/>
        </a:p>
      </dgm:t>
    </dgm:pt>
    <dgm:pt modelId="{DC2A22E7-14DD-4B7D-84D4-2DC242726282}" cxnId="{369E6EBF-DBCA-43D6-A690-7E95F298F929}" type="sibTrans">
      <dgm:prSet/>
      <dgm:spPr/>
      <dgm:t>
        <a:bodyPr/>
        <a:lstStyle/>
        <a:p>
          <a:endParaRPr lang="zh-CN" altLang="en-US"/>
        </a:p>
      </dgm:t>
    </dgm:pt>
    <dgm:pt modelId="{5D4BF13C-FF65-44D6-B526-F3E1F325C5F5}">
      <dgm:prSet/>
      <dgm:spPr/>
      <dgm:t>
        <a:bodyPr/>
        <a:lstStyle/>
        <a:p>
          <a:endParaRPr lang="zh-CN" altLang="en-US"/>
        </a:p>
      </dgm:t>
    </dgm:pt>
    <dgm:pt modelId="{EA675B67-0F62-4315-BEAF-4817A5BF4AB3}" cxnId="{FFE571E2-6217-4FDE-A87B-91F36BFB1EC5}" type="parTrans">
      <dgm:prSet/>
      <dgm:spPr/>
      <dgm:t>
        <a:bodyPr/>
        <a:lstStyle/>
        <a:p>
          <a:endParaRPr lang="zh-CN" altLang="en-US"/>
        </a:p>
      </dgm:t>
    </dgm:pt>
    <dgm:pt modelId="{DB80E495-C5F5-4237-AA34-9CA64802B33E}" cxnId="{FFE571E2-6217-4FDE-A87B-91F36BFB1EC5}" type="sibTrans">
      <dgm:prSet/>
      <dgm:spPr/>
      <dgm:t>
        <a:bodyPr/>
        <a:lstStyle/>
        <a:p>
          <a:endParaRPr lang="zh-CN" altLang="en-US"/>
        </a:p>
      </dgm:t>
    </dgm:pt>
    <dgm:pt modelId="{5395D089-D3F2-4EEE-ABE9-2307E3CAD292}" type="pres">
      <dgm:prSet presAssocID="{BEF7CB18-4871-4B77-A154-2DED5BD5FAA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B24390F-65F1-4857-B8A1-0027FAE054BA}" type="pres">
      <dgm:prSet presAssocID="{484B208F-F4AA-42FC-AB64-7A7A46FBBA42}" presName="Accent1" presStyleCnt="0"/>
      <dgm:spPr/>
    </dgm:pt>
    <dgm:pt modelId="{F24B613F-21CB-4235-8CB5-B22ED9BA1617}" type="pres">
      <dgm:prSet presAssocID="{484B208F-F4AA-42FC-AB64-7A7A46FBBA42}" presName="Accent" presStyleLbl="node1" presStyleIdx="0" presStyleCnt="4"/>
      <dgm:spPr/>
    </dgm:pt>
    <dgm:pt modelId="{ED88B8E8-DD86-46C2-9967-C4B2EAE8B748}" type="pres">
      <dgm:prSet presAssocID="{484B208F-F4AA-42FC-AB64-7A7A46FBBA42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2E14DBA1-070D-4449-B9CE-C525213BD9C0}" type="pres">
      <dgm:prSet presAssocID="{508F54D0-7417-4CD9-B4EA-66DE2D10CF5E}" presName="Accent2" presStyleCnt="0"/>
      <dgm:spPr/>
    </dgm:pt>
    <dgm:pt modelId="{B32A1A61-A854-43C4-8651-E93CCDD46ADF}" type="pres">
      <dgm:prSet presAssocID="{508F54D0-7417-4CD9-B4EA-66DE2D10CF5E}" presName="Accent" presStyleLbl="node1" presStyleIdx="1" presStyleCnt="4"/>
      <dgm:spPr/>
    </dgm:pt>
    <dgm:pt modelId="{7332E730-7E86-4E58-AEFC-E72286507926}" type="pres">
      <dgm:prSet presAssocID="{508F54D0-7417-4CD9-B4EA-66DE2D10CF5E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673EE28A-4094-49C5-9D02-E0D51C2B3A06}" type="pres">
      <dgm:prSet presAssocID="{34C723B1-B5D2-412B-8101-E53D7BD65E3B}" presName="Accent3" presStyleCnt="0"/>
      <dgm:spPr/>
    </dgm:pt>
    <dgm:pt modelId="{5799BA28-645C-406D-A43A-C0185789E02B}" type="pres">
      <dgm:prSet presAssocID="{34C723B1-B5D2-412B-8101-E53D7BD65E3B}" presName="Accent" presStyleLbl="node1" presStyleIdx="2" presStyleCnt="4"/>
      <dgm:spPr/>
    </dgm:pt>
    <dgm:pt modelId="{149FB893-2606-4DC6-B8FB-22080FED109C}" type="pres">
      <dgm:prSet presAssocID="{34C723B1-B5D2-412B-8101-E53D7BD65E3B}" presName="Parent3" presStyleLbl="revTx" presStyleIdx="2" presStyleCnt="4" custLinFactNeighborX="7160" custLinFactNeighborY="-19080">
        <dgm:presLayoutVars>
          <dgm:chMax val="1"/>
          <dgm:chPref val="1"/>
          <dgm:bulletEnabled val="1"/>
        </dgm:presLayoutVars>
      </dgm:prSet>
      <dgm:spPr/>
    </dgm:pt>
    <dgm:pt modelId="{C56CE303-C025-4E5E-A543-ADA42EF7EA80}" type="pres">
      <dgm:prSet presAssocID="{5D4BF13C-FF65-44D6-B526-F3E1F325C5F5}" presName="Accent4" presStyleCnt="0"/>
      <dgm:spPr/>
    </dgm:pt>
    <dgm:pt modelId="{7F3CF966-87CA-4F5B-B133-D01435F72F97}" type="pres">
      <dgm:prSet presAssocID="{5D4BF13C-FF65-44D6-B526-F3E1F325C5F5}" presName="Accent" presStyleLbl="node1" presStyleIdx="3" presStyleCnt="4"/>
      <dgm:spPr/>
    </dgm:pt>
    <dgm:pt modelId="{A87F6FB8-B0B3-4A3C-B97C-7CE433D80871}" type="pres">
      <dgm:prSet presAssocID="{5D4BF13C-FF65-44D6-B526-F3E1F325C5F5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92B51A4C-BFE2-4211-83DF-7829E4E6FCCF}" srcId="{BEF7CB18-4871-4B77-A154-2DED5BD5FAAD}" destId="{484B208F-F4AA-42FC-AB64-7A7A46FBBA42}" srcOrd="0" destOrd="0" parTransId="{5B9C590D-A9B7-4EC7-81CE-11D40EF8AA3F}" sibTransId="{850D07E8-7580-4926-A7C9-8AB3FF653080}"/>
    <dgm:cxn modelId="{27255D37-E806-4C7F-A23E-D2F731AD1942}" srcId="{BEF7CB18-4871-4B77-A154-2DED5BD5FAAD}" destId="{508F54D0-7417-4CD9-B4EA-66DE2D10CF5E}" srcOrd="1" destOrd="0" parTransId="{FF66B545-AAE3-41CB-BFC5-57884BBD7164}" sibTransId="{381D41D0-09CA-41AB-8AC7-BFF24382E5DA}"/>
    <dgm:cxn modelId="{369E6EBF-DBCA-43D6-A690-7E95F298F929}" srcId="{BEF7CB18-4871-4B77-A154-2DED5BD5FAAD}" destId="{34C723B1-B5D2-412B-8101-E53D7BD65E3B}" srcOrd="2" destOrd="0" parTransId="{749BDF08-426B-4C7B-A2D5-A8A8F2025BD1}" sibTransId="{DC2A22E7-14DD-4B7D-84D4-2DC242726282}"/>
    <dgm:cxn modelId="{FFE571E2-6217-4FDE-A87B-91F36BFB1EC5}" srcId="{BEF7CB18-4871-4B77-A154-2DED5BD5FAAD}" destId="{5D4BF13C-FF65-44D6-B526-F3E1F325C5F5}" srcOrd="3" destOrd="0" parTransId="{EA675B67-0F62-4315-BEAF-4817A5BF4AB3}" sibTransId="{DB80E495-C5F5-4237-AA34-9CA64802B33E}"/>
    <dgm:cxn modelId="{CEF75D1A-5EE3-4C2B-9EB8-60429B78642F}" type="presOf" srcId="{BEF7CB18-4871-4B77-A154-2DED5BD5FAAD}" destId="{5395D089-D3F2-4EEE-ABE9-2307E3CAD292}" srcOrd="0" destOrd="0" presId="urn:microsoft.com/office/officeart/2009/layout/CircleArrowProcess#1"/>
    <dgm:cxn modelId="{69099882-519E-472A-8CC4-53E2D59451C3}" type="presParOf" srcId="{5395D089-D3F2-4EEE-ABE9-2307E3CAD292}" destId="{BB24390F-65F1-4857-B8A1-0027FAE054BA}" srcOrd="0" destOrd="0" presId="urn:microsoft.com/office/officeart/2009/layout/CircleArrowProcess#1"/>
    <dgm:cxn modelId="{952817F7-F8E2-4E9F-85AD-D46E5E6D942E}" type="presParOf" srcId="{BB24390F-65F1-4857-B8A1-0027FAE054BA}" destId="{F24B613F-21CB-4235-8CB5-B22ED9BA1617}" srcOrd="0" destOrd="0" presId="urn:microsoft.com/office/officeart/2009/layout/CircleArrowProcess#1"/>
    <dgm:cxn modelId="{E43B16E0-2840-4D06-9158-6FD488B411CB}" type="presParOf" srcId="{5395D089-D3F2-4EEE-ABE9-2307E3CAD292}" destId="{ED88B8E8-DD86-46C2-9967-C4B2EAE8B748}" srcOrd="1" destOrd="0" presId="urn:microsoft.com/office/officeart/2009/layout/CircleArrowProcess#1"/>
    <dgm:cxn modelId="{C54F1562-48C9-4F43-810F-A3191101F968}" type="presOf" srcId="{484B208F-F4AA-42FC-AB64-7A7A46FBBA42}" destId="{ED88B8E8-DD86-46C2-9967-C4B2EAE8B748}" srcOrd="0" destOrd="0" presId="urn:microsoft.com/office/officeart/2009/layout/CircleArrowProcess#1"/>
    <dgm:cxn modelId="{BE37C074-D867-4BDA-8DE2-50EF5FDCE3C3}" type="presParOf" srcId="{5395D089-D3F2-4EEE-ABE9-2307E3CAD292}" destId="{2E14DBA1-070D-4449-B9CE-C525213BD9C0}" srcOrd="2" destOrd="0" presId="urn:microsoft.com/office/officeart/2009/layout/CircleArrowProcess#1"/>
    <dgm:cxn modelId="{A9A3C910-FDBB-4696-BD32-0F80C28F5C62}" type="presParOf" srcId="{2E14DBA1-070D-4449-B9CE-C525213BD9C0}" destId="{B32A1A61-A854-43C4-8651-E93CCDD46ADF}" srcOrd="0" destOrd="2" presId="urn:microsoft.com/office/officeart/2009/layout/CircleArrowProcess#1"/>
    <dgm:cxn modelId="{61FBEF56-25F2-43AC-8D13-AF55F59C9FCF}" type="presParOf" srcId="{5395D089-D3F2-4EEE-ABE9-2307E3CAD292}" destId="{7332E730-7E86-4E58-AEFC-E72286507926}" srcOrd="3" destOrd="0" presId="urn:microsoft.com/office/officeart/2009/layout/CircleArrowProcess#1"/>
    <dgm:cxn modelId="{8003D8BE-0215-4DC1-A17B-9CF84E1087A7}" type="presOf" srcId="{508F54D0-7417-4CD9-B4EA-66DE2D10CF5E}" destId="{7332E730-7E86-4E58-AEFC-E72286507926}" srcOrd="0" destOrd="0" presId="urn:microsoft.com/office/officeart/2009/layout/CircleArrowProcess#1"/>
    <dgm:cxn modelId="{D69F04A6-5473-43C5-B527-8DFD04CEB5C4}" type="presParOf" srcId="{5395D089-D3F2-4EEE-ABE9-2307E3CAD292}" destId="{673EE28A-4094-49C5-9D02-E0D51C2B3A06}" srcOrd="4" destOrd="0" presId="urn:microsoft.com/office/officeart/2009/layout/CircleArrowProcess#1"/>
    <dgm:cxn modelId="{116C1015-AB34-49C1-8ADE-237AD487EDF8}" type="presParOf" srcId="{673EE28A-4094-49C5-9D02-E0D51C2B3A06}" destId="{5799BA28-645C-406D-A43A-C0185789E02B}" srcOrd="0" destOrd="4" presId="urn:microsoft.com/office/officeart/2009/layout/CircleArrowProcess#1"/>
    <dgm:cxn modelId="{4DF141BB-F7F3-45A0-8A84-2E933A9FD5B5}" type="presParOf" srcId="{5395D089-D3F2-4EEE-ABE9-2307E3CAD292}" destId="{149FB893-2606-4DC6-B8FB-22080FED109C}" srcOrd="5" destOrd="0" presId="urn:microsoft.com/office/officeart/2009/layout/CircleArrowProcess#1"/>
    <dgm:cxn modelId="{16593E68-52BF-4A2F-9008-C16DC1D26B14}" type="presOf" srcId="{34C723B1-B5D2-412B-8101-E53D7BD65E3B}" destId="{149FB893-2606-4DC6-B8FB-22080FED109C}" srcOrd="0" destOrd="0" presId="urn:microsoft.com/office/officeart/2009/layout/CircleArrowProcess#1"/>
    <dgm:cxn modelId="{E1362DE4-BDEE-4402-9618-4079D3824DBC}" type="presParOf" srcId="{5395D089-D3F2-4EEE-ABE9-2307E3CAD292}" destId="{C56CE303-C025-4E5E-A543-ADA42EF7EA80}" srcOrd="6" destOrd="0" presId="urn:microsoft.com/office/officeart/2009/layout/CircleArrowProcess#1"/>
    <dgm:cxn modelId="{182E37B7-F341-40FE-82B5-57D04916FE9A}" type="presParOf" srcId="{C56CE303-C025-4E5E-A543-ADA42EF7EA80}" destId="{7F3CF966-87CA-4F5B-B133-D01435F72F97}" srcOrd="0" destOrd="6" presId="urn:microsoft.com/office/officeart/2009/layout/CircleArrowProcess#1"/>
    <dgm:cxn modelId="{88A0075E-4A1C-4D8D-9A12-4B486D240549}" type="presParOf" srcId="{5395D089-D3F2-4EEE-ABE9-2307E3CAD292}" destId="{A87F6FB8-B0B3-4A3C-B97C-7CE433D80871}" srcOrd="7" destOrd="0" presId="urn:microsoft.com/office/officeart/2009/layout/CircleArrowProcess#1"/>
    <dgm:cxn modelId="{A5D8C16E-CFFD-44C1-BDA7-3145333D2971}" type="presOf" srcId="{5D4BF13C-FF65-44D6-B526-F3E1F325C5F5}" destId="{A87F6FB8-B0B3-4A3C-B97C-7CE433D80871}" srcOrd="0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B613F-21CB-4235-8CB5-B22ED9BA1617}">
      <dsp:nvSpPr>
        <dsp:cNvPr id="0" name=""/>
        <dsp:cNvSpPr/>
      </dsp:nvSpPr>
      <dsp:spPr>
        <a:xfrm>
          <a:off x="6652440" y="0"/>
          <a:ext cx="4086342" cy="408675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8B8E8-DD86-46C2-9967-C4B2EAE8B748}">
      <dsp:nvSpPr>
        <dsp:cNvPr id="0" name=""/>
        <dsp:cNvSpPr/>
      </dsp:nvSpPr>
      <dsp:spPr>
        <a:xfrm>
          <a:off x="7554639" y="1479295"/>
          <a:ext cx="2280410" cy="1140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700" kern="1200" dirty="0"/>
            <a:t>看一看</a:t>
          </a:r>
        </a:p>
      </dsp:txBody>
      <dsp:txXfrm>
        <a:off x="7554639" y="1479295"/>
        <a:ext cx="2280410" cy="1140087"/>
      </dsp:txXfrm>
    </dsp:sp>
    <dsp:sp modelId="{B32A1A61-A854-43C4-8651-E93CCDD46ADF}">
      <dsp:nvSpPr>
        <dsp:cNvPr id="0" name=""/>
        <dsp:cNvSpPr/>
      </dsp:nvSpPr>
      <dsp:spPr>
        <a:xfrm>
          <a:off x="5517217" y="2348450"/>
          <a:ext cx="4086342" cy="408675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-828411"/>
            <a:satOff val="0"/>
            <a:lumOff val="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2E730-7E86-4E58-AEFC-E72286507926}">
      <dsp:nvSpPr>
        <dsp:cNvPr id="0" name=""/>
        <dsp:cNvSpPr/>
      </dsp:nvSpPr>
      <dsp:spPr>
        <a:xfrm>
          <a:off x="6414817" y="3832080"/>
          <a:ext cx="2280410" cy="1140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700" kern="1200" dirty="0"/>
            <a:t>学一学</a:t>
          </a:r>
        </a:p>
      </dsp:txBody>
      <dsp:txXfrm>
        <a:off x="6414817" y="3832080"/>
        <a:ext cx="2280410" cy="1140087"/>
      </dsp:txXfrm>
    </dsp:sp>
    <dsp:sp modelId="{5799BA28-645C-406D-A43A-C0185789E02B}">
      <dsp:nvSpPr>
        <dsp:cNvPr id="0" name=""/>
        <dsp:cNvSpPr/>
      </dsp:nvSpPr>
      <dsp:spPr>
        <a:xfrm>
          <a:off x="6652440" y="4705569"/>
          <a:ext cx="4086342" cy="408675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-1656823"/>
            <a:satOff val="0"/>
            <a:lumOff val="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FB893-2606-4DC6-B8FB-22080FED109C}">
      <dsp:nvSpPr>
        <dsp:cNvPr id="0" name=""/>
        <dsp:cNvSpPr/>
      </dsp:nvSpPr>
      <dsp:spPr>
        <a:xfrm>
          <a:off x="7717917" y="5967337"/>
          <a:ext cx="2280410" cy="1140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700" kern="1200" dirty="0"/>
            <a:t>做一做</a:t>
          </a:r>
        </a:p>
      </dsp:txBody>
      <dsp:txXfrm>
        <a:off x="7717917" y="5967337"/>
        <a:ext cx="2280410" cy="1140087"/>
      </dsp:txXfrm>
    </dsp:sp>
    <dsp:sp modelId="{7F3CF966-87CA-4F5B-B133-D01435F72F97}">
      <dsp:nvSpPr>
        <dsp:cNvPr id="0" name=""/>
        <dsp:cNvSpPr/>
      </dsp:nvSpPr>
      <dsp:spPr>
        <a:xfrm>
          <a:off x="5808496" y="7324953"/>
          <a:ext cx="3510682" cy="351237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-2485234"/>
            <a:satOff val="0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F6FB8-B0B3-4A3C-B97C-7CE433D80871}">
      <dsp:nvSpPr>
        <dsp:cNvPr id="0" name=""/>
        <dsp:cNvSpPr/>
      </dsp:nvSpPr>
      <dsp:spPr>
        <a:xfrm>
          <a:off x="6414817" y="8537650"/>
          <a:ext cx="2280410" cy="1140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700" kern="1200"/>
        </a:p>
      </dsp:txBody>
      <dsp:txXfrm>
        <a:off x="6414817" y="8537650"/>
        <a:ext cx="2280410" cy="1140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0529" y="-145873"/>
            <a:ext cx="24902582" cy="140077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image" Target="../media/image41.jpeg"/><Relationship Id="rId6" Type="http://schemas.openxmlformats.org/officeDocument/2006/relationships/image" Target="../media/image40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42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jpeg"/><Relationship Id="rId8" Type="http://schemas.openxmlformats.org/officeDocument/2006/relationships/image" Target="../media/image45.jpeg"/><Relationship Id="rId7" Type="http://schemas.openxmlformats.org/officeDocument/2006/relationships/image" Target="../media/image44.jpeg"/><Relationship Id="rId6" Type="http://schemas.openxmlformats.org/officeDocument/2006/relationships/image" Target="../media/image43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1" Type="http://schemas.openxmlformats.org/officeDocument/2006/relationships/slideLayout" Target="../slideLayouts/slideLayout17.xml"/><Relationship Id="rId10" Type="http://schemas.microsoft.com/office/2007/relationships/diagramDrawing" Target="../diagrams/drawing1.xml"/><Relationship Id="rId1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jpeg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39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834991" y="2951992"/>
            <a:ext cx="4727022" cy="4746666"/>
          </a:xfrm>
          <a:prstGeom prst="ellipse">
            <a:avLst/>
          </a:prstGeom>
          <a:solidFill>
            <a:srgbClr val="E6DFC9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5969" y="12242025"/>
            <a:ext cx="19183631" cy="893962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31100" y="511509"/>
            <a:ext cx="1879971" cy="6575091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13" descr="H:\2018-2019AN公益奖-存档文件\2 2019AN公益奖-存档文件\11.传播管理\3.LOGO\公益奖logo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07035" y="12599119"/>
            <a:ext cx="4399238" cy="9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:\欧阳志力\1 PMAC\LOGO_二维码\知行计划LOGO（标准版）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969" y="12531968"/>
            <a:ext cx="2005854" cy="104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 bwMode="auto">
          <a:xfrm flipV="1">
            <a:off x="2844429" y="12608953"/>
            <a:ext cx="0" cy="893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3" descr="H:\2019国际志愿者日-存档文件ouyang\1.#国际志愿者日#\3.设计\国际志愿者日-设计使用LOGO\页尾.png"/>
          <p:cNvPicPr>
            <a:picLocks noChangeAspect="1" noChangeArrowheads="1"/>
          </p:cNvPicPr>
          <p:nvPr/>
        </p:nvPicPr>
        <p:blipFill>
          <a:blip r:embed="rId3" cstate="print"/>
          <a:srcRect l="47185" t="13034" r="38896"/>
          <a:stretch>
            <a:fillRect/>
          </a:stretch>
        </p:blipFill>
        <p:spPr bwMode="auto">
          <a:xfrm>
            <a:off x="8331485" y="12488691"/>
            <a:ext cx="2968105" cy="1134487"/>
          </a:xfrm>
          <a:prstGeom prst="rect">
            <a:avLst/>
          </a:prstGeom>
          <a:noFill/>
        </p:spPr>
      </p:pic>
      <p:cxnSp>
        <p:nvCxnSpPr>
          <p:cNvPr id="18" name="直接连接符 17"/>
          <p:cNvCxnSpPr/>
          <p:nvPr/>
        </p:nvCxnSpPr>
        <p:spPr bwMode="auto">
          <a:xfrm flipV="1">
            <a:off x="7968879" y="12608953"/>
            <a:ext cx="0" cy="893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9659600" y="512127"/>
            <a:ext cx="1879971" cy="12618704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7" name="Picture 11" descr="H:\2018-2019AN公益奖-存档文件\2 2019AN公益奖-存档文件\11.传播管理\3.LOGO\AkzoNobel_wordmark_RGB_Blue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975836" y="173365"/>
            <a:ext cx="4201263" cy="13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21"/>
          <p:cNvSpPr/>
          <p:nvPr/>
        </p:nvSpPr>
        <p:spPr>
          <a:xfrm>
            <a:off x="1835150" y="3961130"/>
            <a:ext cx="10025380" cy="3507105"/>
          </a:xfrm>
          <a:prstGeom prst="roundRect">
            <a:avLst/>
          </a:prstGeom>
          <a:solidFill>
            <a:srgbClr val="2F505A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7213" y="4383405"/>
            <a:ext cx="10041255" cy="26625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sz="7200" b="1" dirty="0">
                <a:solidFill>
                  <a:srgbClr val="FCF4E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室内色彩的舒适和搭配</a:t>
            </a:r>
            <a:endParaRPr sz="7200" b="1" dirty="0">
              <a:solidFill>
                <a:srgbClr val="FCF4E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sz="7200" b="1" dirty="0">
                <a:solidFill>
                  <a:srgbClr val="FCF4E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——色彩搭配的奥妙</a:t>
            </a:r>
            <a:endParaRPr sz="7200" b="1" dirty="0">
              <a:solidFill>
                <a:srgbClr val="FCF4E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6750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椭圆 11"/>
          <p:cNvSpPr/>
          <p:nvPr/>
        </p:nvSpPr>
        <p:spPr>
          <a:xfrm>
            <a:off x="15233650" y="9402445"/>
            <a:ext cx="535940" cy="53594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769590" y="8968105"/>
            <a:ext cx="553402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>
              <a:lnSpc>
                <a:spcPct val="150000"/>
              </a:lnSpc>
              <a:spcBef>
                <a:spcPts val="2600"/>
              </a:spcBef>
            </a:pPr>
            <a:r>
              <a:rPr sz="44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网络图片供参考 </a:t>
            </a:r>
            <a:endParaRPr sz="44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占位符 5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r="11579"/>
          <a:stretch>
            <a:fillRect/>
          </a:stretch>
        </p:blipFill>
        <p:spPr>
          <a:xfrm>
            <a:off x="3191510" y="1939925"/>
            <a:ext cx="9553575" cy="9034463"/>
          </a:xfrm>
          <a:prstGeom prst="rect">
            <a:avLst/>
          </a:prstGeom>
          <a:ln w="12700">
            <a:miter lim="400000"/>
            <a:headEnd/>
            <a:tailEnd/>
          </a:ln>
          <a:effectLst>
            <a:softEdge rad="63500"/>
          </a:effectLst>
        </p:spPr>
      </p:pic>
      <p:pic>
        <p:nvPicPr>
          <p:cNvPr id="16" name="图片占位符 7"/>
          <p:cNvPicPr>
            <a:picLocks noGrp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9801"/>
          <a:stretch>
            <a:fillRect/>
          </a:stretch>
        </p:blipFill>
        <p:spPr>
          <a:xfrm>
            <a:off x="13138658" y="1939925"/>
            <a:ext cx="9553575" cy="4205796"/>
          </a:xfrm>
          <a:prstGeom prst="rect">
            <a:avLst/>
          </a:prstGeom>
          <a:ln w="12700">
            <a:miter lim="4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7968615" y="5429885"/>
            <a:ext cx="1083119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>
              <a:lnSpc>
                <a:spcPct val="150000"/>
              </a:lnSpc>
              <a:spcBef>
                <a:spcPts val="2600"/>
              </a:spcBef>
            </a:pPr>
            <a:r>
              <a:rPr lang="zh-CN" altLang="en-US" sz="9600" b="1" dirty="0">
                <a:ln w="19050">
                  <a:solidFill>
                    <a:srgbClr val="EF7C4F"/>
                  </a:solidFill>
                </a:ln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进 行 作 品 展 示</a:t>
            </a:r>
            <a:endParaRPr lang="zh-CN" altLang="en-US" sz="9600" b="1" dirty="0">
              <a:ln w="19050">
                <a:solidFill>
                  <a:srgbClr val="EF7C4F"/>
                </a:solidFill>
              </a:ln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206750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649460" y="165925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574020" y="1900555"/>
            <a:ext cx="323596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“</a:t>
            </a: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想一想</a:t>
            </a: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”</a:t>
            </a:r>
            <a:endParaRPr kumimoji="0" lang="en-US" altLang="zh-CN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24250" y="5044440"/>
            <a:ext cx="17335500" cy="2271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71500" indent="-571500" eaLnBrk="1">
              <a:lnSpc>
                <a:spcPct val="150000"/>
              </a:lnSpc>
              <a:spcBef>
                <a:spcPts val="2600"/>
              </a:spcBef>
              <a:buClr>
                <a:srgbClr val="EF7C4F"/>
              </a:buClr>
              <a:buFont typeface="Wingdings" panose="05000000000000000000" charset="0"/>
              <a:buChar char="p"/>
            </a:pPr>
            <a:r>
              <a:rPr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思考并归纳自己选择色彩、使用色彩过程中的发现、成功和失败经验</a:t>
            </a:r>
            <a:endParaRPr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eaLnBrk="1">
              <a:lnSpc>
                <a:spcPct val="150000"/>
              </a:lnSpc>
              <a:spcBef>
                <a:spcPts val="2600"/>
              </a:spcBef>
              <a:buClr>
                <a:srgbClr val="EF7C4F"/>
              </a:buClr>
              <a:buFont typeface="Wingdings" panose="05000000000000000000" charset="0"/>
              <a:buChar char="p"/>
            </a:pPr>
            <a:r>
              <a:rPr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通过卧室设计的实践，尝试提炼进行室内设计时对色彩的舒适和搭配要点 </a:t>
            </a:r>
            <a:r>
              <a:rPr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791680" y="5424170"/>
            <a:ext cx="421259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693166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057640" y="652780"/>
            <a:ext cx="600773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475970" y="1931877"/>
            <a:ext cx="12508040" cy="1034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“大师美学课堂”项目，缘起于阿克苏诺贝尔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创立的“阿克苏诺贝尔中国大学生社会公益奖”（简称“公益奖”）。公益奖作为“中国大学生社会实践知行促进计划”（简称“知行计划”）核心项目，是中国第一个以大学生社团为奖励对象的社会公益奖项，开展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9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年来累计覆盖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103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座城市的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284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所高校，鼓舞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2000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余万大学生；大学生志愿实践时长累计达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198,831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天，相当于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544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年，令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2,527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所乡村学校师生受益。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  2018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年，“公益奖”首度开展“大师美学课堂”项目，支持清华大学、同济大学、东南大学、中国美术学院等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所知名高校的大学生实践团队，寻访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42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位蜚声国内外建筑与设计领域的院士、教授、建筑师，了解最前沿的建筑设计思想，发掘大师典型作品背后的故事，并带着大师理念和成功案例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走向青海、新疆、贵州、四川等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12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省的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所乡村学校，培养当地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孩子感受美、发现美、创造美的能力。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58414" y="564741"/>
            <a:ext cx="6340197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zh-CN" altLang="en-US" b="1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关于“大师美学课堂”</a:t>
            </a:r>
            <a:endParaRPr lang="zh-CN" altLang="en-US" b="1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651465" y="1646784"/>
            <a:ext cx="9906000" cy="702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为进一步支持中国乡村美育教育发展，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2019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年，阿克苏诺贝尔中国与宝洁中国、中国青少年发展基金会正式启动公益战略合作，整合“大师美学课堂”多年成果，研发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《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大师美学课堂青少年美育教育课程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》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，将捐赠给宝洁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200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余所希望学校使用，共同携手服务乡村振兴，推进教育扶贫，传递建筑的色彩与艺术之美，帮助孩子们认识和学习建筑美学知识；课程还将上线知行计划优秀课程中心，面向全国大学生实践团队及教育工作者免费开放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330" y="8997437"/>
            <a:ext cx="6098674" cy="406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空心弧 14"/>
          <p:cNvSpPr/>
          <p:nvPr/>
        </p:nvSpPr>
        <p:spPr>
          <a:xfrm rot="5400000">
            <a:off x="19418277" y="8924033"/>
            <a:ext cx="4065783" cy="4212591"/>
          </a:xfrm>
          <a:prstGeom prst="blockArc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9649460" y="116967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693166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89741" y="2839242"/>
            <a:ext cx="23284684" cy="52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 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中国大学生社会实践知行促进计划（简称“知行计划”）于2012年正式创立，是中国最重要的大学生项目官方平台，旨在推动和帮助社会力量，参与支持大学生社会实践和成长发展。截至2019年，“知行计划”已累计发动包括清华大学、北京大学、复旦大学、同济大学等超过470所大学的6,000多支大学生团队参与，持续开展包括助学支教、环境保护、减贫脱贫、创新创业、乡村调研、专业竞赛、公益传播等形式多样的大学生社会实践和成长发展项目，共有49.1万大学生直接参与，使6,400余所乡村学校的300余万师生受益。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rgbClr val="2F505A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“知行计划”官方网站、官方微信、微博二维码</a:t>
            </a:r>
            <a:r>
              <a:rPr kumimoji="0" lang="zh-CN" altLang="en-US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                            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39119" y="8459388"/>
            <a:ext cx="7743927" cy="2247439"/>
            <a:chOff x="2886443" y="10417269"/>
            <a:chExt cx="5054277" cy="146685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443" y="10417269"/>
              <a:ext cx="1466850" cy="14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782" y="10417269"/>
              <a:ext cx="1409700" cy="141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70" y="10417269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10253007" y="1492394"/>
            <a:ext cx="3877985" cy="623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关于知行计划</a:t>
            </a:r>
            <a:endParaRPr lang="zh-CN" altLang="en-US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457" y="7312991"/>
            <a:ext cx="7617641" cy="507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"/>
          <p:cNvSpPr txBox="1"/>
          <p:nvPr/>
        </p:nvSpPr>
        <p:spPr>
          <a:xfrm>
            <a:off x="8937918" y="3884215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2"/>
          <p:cNvSpPr txBox="1"/>
          <p:nvPr/>
        </p:nvSpPr>
        <p:spPr>
          <a:xfrm>
            <a:off x="8937918" y="6543010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3"/>
          <p:cNvSpPr txBox="1"/>
          <p:nvPr/>
        </p:nvSpPr>
        <p:spPr>
          <a:xfrm>
            <a:off x="8937918" y="9349710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"/>
          <p:cNvSpPr txBox="1"/>
          <p:nvPr/>
        </p:nvSpPr>
        <p:spPr>
          <a:xfrm>
            <a:off x="10608864" y="3968078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"/>
          <p:cNvSpPr txBox="1"/>
          <p:nvPr/>
        </p:nvSpPr>
        <p:spPr>
          <a:xfrm>
            <a:off x="10608864" y="6750527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教学过程</a:t>
            </a:r>
            <a:endParaRPr lang="zh-CN" sz="48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"/>
          <p:cNvSpPr txBox="1"/>
          <p:nvPr/>
        </p:nvSpPr>
        <p:spPr>
          <a:xfrm>
            <a:off x="10608864" y="9532975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charset="-122"/>
                <a:ea typeface="微软雅黑" panose="020B0503020204020204" charset="-122"/>
              </a:rPr>
              <a:t>拓展</a:t>
            </a:r>
            <a:endParaRPr lang="zh-CN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19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接连接符 20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23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直接连接符 23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927229" y="9476439"/>
            <a:ext cx="2216145" cy="2851815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6869" y="7714172"/>
            <a:ext cx="2216145" cy="3067576"/>
          </a:xfrm>
          <a:prstGeom prst="rect">
            <a:avLst/>
          </a:prstGeom>
          <a:solidFill>
            <a:srgbClr val="EF7C4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10030" y="6257290"/>
            <a:ext cx="10536555" cy="1753235"/>
          </a:xfrm>
          <a:prstGeom prst="rect">
            <a:avLst/>
          </a:prstGeom>
        </p:spPr>
        <p:txBody>
          <a:bodyPr wrap="square">
            <a:spAutoFit/>
          </a:bodyPr>
          <a:p>
            <a:pPr algn="l" eaLnBrk="1">
              <a:spcBef>
                <a:spcPts val="2600"/>
              </a:spcBef>
            </a:pPr>
            <a:r>
              <a:rPr lang="zh-CN" altLang="zh-CN" b="1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我是小小粉刷匠</a:t>
            </a:r>
            <a:endParaRPr lang="en-US" altLang="zh-CN" b="1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1">
              <a:spcBef>
                <a:spcPts val="2600"/>
              </a:spcBef>
            </a:pPr>
            <a:r>
              <a:rPr lang="en-US" altLang="zh-CN" b="1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lang="zh-CN" altLang="zh-CN" b="1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——设计并涂色自己的卧室</a:t>
            </a:r>
            <a:endParaRPr lang="zh-CN" altLang="zh-CN" b="1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204845" y="5088255"/>
            <a:ext cx="561340" cy="56134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768090" y="4716145"/>
            <a:ext cx="1200658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44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教师：色卡，示范涂色法的视频，样品</a:t>
            </a:r>
            <a:endParaRPr sz="44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649460" y="148653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881360" y="1256347"/>
            <a:ext cx="2621280" cy="127317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204845" y="7368540"/>
            <a:ext cx="561340" cy="56134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768090" y="6996430"/>
            <a:ext cx="1200658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sz="44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学生：每人一套24色水粉颜料、一个尺寸不小于40*40*40的废旧纸箱，软泥，直尺、 画纸 、毛刷、刻刀等。 </a:t>
            </a:r>
            <a:endParaRPr sz="44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3204845" y="136144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436745" y="1131252"/>
            <a:ext cx="2621280" cy="127317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教学过程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5" name="图示 14"/>
          <p:cNvGraphicFramePr/>
          <p:nvPr/>
        </p:nvGraphicFramePr>
        <p:xfrm>
          <a:off x="5062220" y="1130935"/>
          <a:ext cx="16256000" cy="1091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11640911" y="9974023"/>
            <a:ext cx="2024743" cy="765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想一想</a:t>
            </a:r>
            <a:endParaRPr kumimoji="0" lang="zh-CN" altLang="en-US" sz="4800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6750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306830" y="5791835"/>
            <a:ext cx="760730" cy="76073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649460" y="81724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574020" y="1058545"/>
            <a:ext cx="323596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“</a:t>
            </a: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看一看</a:t>
            </a: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”</a:t>
            </a:r>
            <a:endParaRPr kumimoji="0" lang="en-US" altLang="zh-CN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31595" y="9030335"/>
            <a:ext cx="1204404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44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同学们，尝试对自己的卧室进行色彩设计吧。</a:t>
            </a:r>
            <a:endParaRPr lang="zh-CN" sz="44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31595" y="5579745"/>
            <a:ext cx="11331575" cy="189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Q: </a:t>
            </a:r>
            <a:r>
              <a:rPr sz="38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请看这些卧室的设计，谈谈这些颜色会让人产生哪些不同视觉感觉</a:t>
            </a:r>
            <a:r>
              <a:rPr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3375640" y="2392680"/>
            <a:ext cx="9079865" cy="10212705"/>
            <a:chOff x="21748" y="4257"/>
            <a:chExt cx="14299" cy="16083"/>
          </a:xfrm>
        </p:grpSpPr>
        <p:pic>
          <p:nvPicPr>
            <p:cNvPr id="20" name="图片占位符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25" r="24025"/>
            <a:stretch>
              <a:fillRect/>
            </a:stretch>
          </p:blipFill>
          <p:spPr>
            <a:xfrm>
              <a:off x="21748" y="4257"/>
              <a:ext cx="7350" cy="9440"/>
            </a:xfrm>
            <a:prstGeom prst="rect">
              <a:avLst/>
            </a:prstGeom>
            <a:ln w="12700">
              <a:miter lim="400000"/>
              <a:headEnd/>
              <a:tailEnd/>
            </a:ln>
            <a:effectLst>
              <a:softEdge rad="63500"/>
            </a:effectLst>
          </p:spPr>
        </p:pic>
        <p:pic>
          <p:nvPicPr>
            <p:cNvPr id="21" name="图片占位符 12"/>
            <p:cNvPicPr>
              <a:picLocks noGrp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55" b="20655"/>
            <a:stretch>
              <a:fillRect/>
            </a:stretch>
          </p:blipFill>
          <p:spPr>
            <a:xfrm>
              <a:off x="21867" y="14098"/>
              <a:ext cx="14180" cy="6242"/>
            </a:xfrm>
            <a:prstGeom prst="rect">
              <a:avLst/>
            </a:prstGeom>
            <a:ln w="12700">
              <a:miter lim="400000"/>
              <a:headEnd/>
              <a:tailEnd/>
            </a:ln>
            <a:effectLst>
              <a:softEdge rad="63500"/>
            </a:effectLst>
          </p:spPr>
        </p:pic>
        <p:pic>
          <p:nvPicPr>
            <p:cNvPr id="22" name="图片 21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79"/>
            <a:stretch>
              <a:fillRect/>
            </a:stretch>
          </p:blipFill>
          <p:spPr>
            <a:xfrm>
              <a:off x="29543" y="4257"/>
              <a:ext cx="6504" cy="4589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</p:pic>
        <p:pic>
          <p:nvPicPr>
            <p:cNvPr id="23" name="图片 22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9"/>
            <a:stretch>
              <a:fillRect/>
            </a:stretch>
          </p:blipFill>
          <p:spPr>
            <a:xfrm>
              <a:off x="29543" y="9276"/>
              <a:ext cx="6504" cy="4422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4165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074795" y="2718435"/>
            <a:ext cx="535940" cy="53594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649460" y="81724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574020" y="1058545"/>
            <a:ext cx="323596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“</a:t>
            </a: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学一学</a:t>
            </a: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”</a:t>
            </a:r>
            <a:endParaRPr kumimoji="0" lang="en-US" altLang="zh-CN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10735" y="2392680"/>
            <a:ext cx="16095980" cy="9586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>
              <a:lnSpc>
                <a:spcPct val="150000"/>
              </a:lnSpc>
              <a:spcBef>
                <a:spcPts val="2600"/>
              </a:spcBef>
            </a:pPr>
            <a:r>
              <a:rPr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冷暖色：</a:t>
            </a:r>
            <a:endParaRPr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>
              <a:lnSpc>
                <a:spcPct val="150000"/>
              </a:lnSpc>
              <a:spcBef>
                <a:spcPts val="2600"/>
              </a:spcBef>
            </a:pPr>
            <a:r>
              <a:rPr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        不同的颜色可以使人产生不同温度的感觉。红橙黄给人以兴奋、温暖的感觉，人们便把这类颜色称为暖色系。蓝色、蓝色、 青色这一类颜色给人以寒冷、沉静的感觉，人们便把这类颜色称为冷色系。色彩的冷暖感觉是相对的，比如绿色和紫色，绿色中的草绿色比较暖，翠绿色则比较偏冷，紫色中的红紫色比较暖，蓝紫色则是冷色系。</a:t>
            </a:r>
            <a:endParaRPr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>
              <a:lnSpc>
                <a:spcPct val="150000"/>
              </a:lnSpc>
              <a:spcBef>
                <a:spcPts val="2600"/>
              </a:spcBef>
            </a:pPr>
            <a:r>
              <a:rPr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"色彩搭配"</a:t>
            </a:r>
            <a:r>
              <a:rPr 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lang="en-US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>
              <a:lnSpc>
                <a:spcPct val="150000"/>
              </a:lnSpc>
              <a:spcBef>
                <a:spcPts val="2600"/>
              </a:spcBef>
            </a:pPr>
            <a:r>
              <a:rPr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        是指对色彩进行搭配，可以取得更好的视觉效果。"色彩搭配"咨询这一理念在20世纪末才开始传入中国，对于大多数中国人只敢穿黑、白、灰、蓝来说，这无疑是个很大的惊喜。</a:t>
            </a:r>
            <a:endParaRPr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74795" y="8441690"/>
            <a:ext cx="535940" cy="53594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6750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5565755" y="9214485"/>
            <a:ext cx="535940" cy="53594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649460" y="81724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574020" y="1058545"/>
            <a:ext cx="323596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“</a:t>
            </a: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学一学</a:t>
            </a: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”</a:t>
            </a:r>
            <a:endParaRPr kumimoji="0" lang="en-US" altLang="zh-CN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  <p:pic>
        <p:nvPicPr>
          <p:cNvPr id="13" name="图片占位符 2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2" b="20612"/>
          <a:stretch>
            <a:fillRect/>
          </a:stretch>
        </p:blipFill>
        <p:spPr>
          <a:xfrm>
            <a:off x="3629479" y="2592705"/>
            <a:ext cx="11104563" cy="9563100"/>
          </a:xfrm>
          <a:prstGeom prst="rect">
            <a:avLst/>
          </a:prstGeom>
          <a:ln w="12700">
            <a:miter lim="400000"/>
            <a:headEnd/>
            <a:tailEnd/>
          </a:ln>
          <a:effectLst>
            <a:softEdge rad="63500"/>
          </a:effectLst>
        </p:spPr>
      </p:pic>
      <p:sp>
        <p:nvSpPr>
          <p:cNvPr id="14" name="文本框 13"/>
          <p:cNvSpPr txBox="1"/>
          <p:nvPr/>
        </p:nvSpPr>
        <p:spPr>
          <a:xfrm>
            <a:off x="16263711" y="9140268"/>
            <a:ext cx="2024743" cy="765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平涂法</a:t>
            </a:r>
            <a:endParaRPr kumimoji="0" lang="zh-CN" altLang="en-US" sz="4800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6750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649460" y="81724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574020" y="1058545"/>
            <a:ext cx="323596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“</a:t>
            </a: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学一学</a:t>
            </a: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”</a:t>
            </a:r>
            <a:endParaRPr kumimoji="0" lang="en-US" altLang="zh-CN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6"/>
            </p:custDataLst>
          </p:nvPr>
        </p:nvGraphicFramePr>
        <p:xfrm>
          <a:off x="4953000" y="2742565"/>
          <a:ext cx="14478000" cy="8230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6435"/>
                <a:gridCol w="3973830"/>
                <a:gridCol w="4908550"/>
                <a:gridCol w="3639185"/>
              </a:tblGrid>
              <a:tr h="1089660">
                <a:tc gridSpan="4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3600" b="1" spc="13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写出你对自己卧室色彩的选择</a:t>
                      </a:r>
                      <a:endParaRPr lang="zh-CN" altLang="en-US" sz="3600" b="1" spc="13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05A"/>
                    </a:solidFill>
                  </a:tcPr>
                </a:tc>
                <a:tc hMerge="1"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 hMerge="1"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 hMerge="1"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</a:tr>
              <a:tr h="103695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3200" b="1" spc="13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3200" b="1" spc="13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3200" b="1" spc="13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卧室内</a:t>
                      </a:r>
                      <a:endParaRPr lang="zh-CN" altLang="en-US" sz="3200" b="1" spc="13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3200" b="1" spc="13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颜色</a:t>
                      </a:r>
                      <a:endParaRPr lang="zh-CN" altLang="en-US" sz="3200" b="1" spc="13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3200" b="1" spc="13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原因</a:t>
                      </a:r>
                      <a:endParaRPr lang="zh-CN" altLang="en-US" sz="3200" b="1" spc="13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</a:tr>
              <a:tr h="87185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8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sz="28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墙壁</a:t>
                      </a:r>
                      <a:endParaRPr lang="zh-CN" sz="320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1020" marR="3102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7249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8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sz="28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地板</a:t>
                      </a:r>
                      <a:endParaRPr lang="zh-CN" sz="320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1020" marR="3102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185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8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sz="28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门窗</a:t>
                      </a:r>
                      <a:endParaRPr lang="zh-CN" sz="320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1020" marR="3102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249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8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sz="28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床</a:t>
                      </a:r>
                      <a:endParaRPr lang="zh-CN" sz="320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1020" marR="3102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185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8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sz="28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衣柜</a:t>
                      </a:r>
                      <a:endParaRPr lang="zh-CN" sz="320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1020" marR="3102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185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en-US" sz="28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28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书桌</a:t>
                      </a:r>
                      <a:endParaRPr lang="zh-CN" sz="320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1020" marR="3102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185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en-US" sz="28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……</a:t>
                      </a:r>
                      <a:endParaRPr lang="en-US" altLang="en-US" sz="28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6750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649460" y="81724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574020" y="1058545"/>
            <a:ext cx="323596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“</a:t>
            </a: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做一做</a:t>
            </a: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”</a:t>
            </a:r>
            <a:endParaRPr kumimoji="0" lang="en-US" altLang="zh-CN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36465" y="3162935"/>
            <a:ext cx="15377160" cy="4415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>
              <a:lnSpc>
                <a:spcPct val="150000"/>
              </a:lnSpc>
              <a:spcBef>
                <a:spcPts val="2600"/>
              </a:spcBef>
            </a:pPr>
            <a:r>
              <a:rPr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1.先按照比例尺，在一张纸上用直尺画好自己卧室的结构图。</a:t>
            </a:r>
            <a:endParaRPr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>
              <a:lnSpc>
                <a:spcPct val="150000"/>
              </a:lnSpc>
              <a:spcBef>
                <a:spcPts val="2600"/>
              </a:spcBef>
            </a:pPr>
            <a:r>
              <a:rPr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2.构思一间卧室，画好设计图。</a:t>
            </a:r>
            <a:endParaRPr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>
              <a:lnSpc>
                <a:spcPct val="150000"/>
              </a:lnSpc>
              <a:spcBef>
                <a:spcPts val="2600"/>
              </a:spcBef>
            </a:pPr>
            <a:r>
              <a:rPr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3.设计卧室不同局部的色彩，并标注上颜色。</a:t>
            </a:r>
            <a:endParaRPr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>
              <a:lnSpc>
                <a:spcPct val="150000"/>
              </a:lnSpc>
              <a:spcBef>
                <a:spcPts val="2600"/>
              </a:spcBef>
            </a:pPr>
            <a:r>
              <a:rPr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4.据老师和同学的建议进行完善。 </a:t>
            </a:r>
            <a:endParaRPr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771390" y="9564370"/>
            <a:ext cx="535940" cy="53594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272405" y="9152890"/>
            <a:ext cx="11179810" cy="2456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>
              <a:lnSpc>
                <a:spcPct val="150000"/>
              </a:lnSpc>
              <a:spcBef>
                <a:spcPts val="2600"/>
              </a:spcBef>
            </a:pPr>
            <a:r>
              <a:rPr sz="44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耐心去做</a:t>
            </a:r>
            <a:endParaRPr sz="44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>
              <a:lnSpc>
                <a:spcPct val="150000"/>
              </a:lnSpc>
              <a:spcBef>
                <a:spcPts val="2600"/>
              </a:spcBef>
            </a:pPr>
            <a:r>
              <a:rPr sz="44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记得多多比较 </a:t>
            </a:r>
            <a:endParaRPr sz="44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4b45b331-7773-4669-ac46-faf6bccebecc}"/>
  <p:tag name="TABLE_RECT" val="316.05*578.892*1287.9*460.4"/>
  <p:tag name="TABLE_EMPHASIZE_COLOR" val="8684935"/>
  <p:tag name="TABLE_ONEKEY_SKIN_IDX" val="1"/>
  <p:tag name="TABLE_SKINIDX" val="-1"/>
  <p:tag name="TABLE_COLORIDX" val="l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1644</Words>
  <Application>WPS 演示</Application>
  <PresentationFormat>自定义</PresentationFormat>
  <Paragraphs>122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Helvetica Neue</vt:lpstr>
      <vt:lpstr>Helvetica Neue Medium</vt:lpstr>
      <vt:lpstr>微软雅黑</vt:lpstr>
      <vt:lpstr>Times New Roman</vt:lpstr>
      <vt:lpstr>Wingdings</vt:lpstr>
      <vt:lpstr>Calibri</vt:lpstr>
      <vt:lpstr>Arial Unicode MS</vt:lpstr>
      <vt:lpstr>等线</vt:lpstr>
      <vt:lpstr>等线 Light</vt:lpstr>
      <vt:lpstr>21_BasicWhite</vt:lpstr>
      <vt:lpstr>22_BasicWhite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挠挠</cp:lastModifiedBy>
  <cp:revision>41</cp:revision>
  <dcterms:created xsi:type="dcterms:W3CDTF">2020-05-27T13:22:00Z</dcterms:created>
  <dcterms:modified xsi:type="dcterms:W3CDTF">2020-07-11T03:53:38Z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