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212" r:id="rId3"/>
    <p:sldId id="1236" r:id="rId4"/>
    <p:sldId id="1237" r:id="rId5"/>
    <p:sldId id="1254" r:id="rId6"/>
    <p:sldId id="1239" r:id="rId7"/>
    <p:sldId id="1255" r:id="rId8"/>
    <p:sldId id="1256" r:id="rId9"/>
    <p:sldId id="1257" r:id="rId10"/>
    <p:sldId id="1258" r:id="rId11"/>
    <p:sldId id="1259" r:id="rId12"/>
    <p:sldId id="1252" r:id="rId13"/>
    <p:sldId id="1263" r:id="rId14"/>
    <p:sldId id="1262" r:id="rId15"/>
    <p:sldId id="1266" r:id="rId16"/>
    <p:sldId id="1265" r:id="rId17"/>
    <p:sldId id="1264" r:id="rId18"/>
    <p:sldId id="1260" r:id="rId19"/>
    <p:sldId id="1267" r:id="rId20"/>
    <p:sldId id="1269" r:id="rId21"/>
    <p:sldId id="1268" r:id="rId22"/>
    <p:sldId id="1253" r:id="rId23"/>
    <p:sldId id="1271" r:id="rId24"/>
    <p:sldId id="1270" r:id="rId25"/>
    <p:sldId id="1273" r:id="rId26"/>
    <p:sldId id="1272" r:id="rId27"/>
  </p:sldIdLst>
  <p:sldSz cx="12192000" cy="6858000"/>
  <p:notesSz cx="6858000" cy="9144000"/>
  <p:defaultTextStyle>
    <a:defPPr>
      <a:defRPr lang="en-US"/>
    </a:defPPr>
    <a:lvl1pPr>
      <a:spcBef>
        <a:spcPts val="0"/>
      </a:spcBef>
      <a:buClr>
        <a:schemeClr val="accent1"/>
      </a:buClr>
      <a:defRPr sz="1800"/>
    </a:lvl1pPr>
    <a:lvl2pPr marL="17970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2pPr>
    <a:lvl3pPr marL="36004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3pPr>
    <a:lvl4pPr marL="53975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4pPr>
    <a:lvl5pPr marL="72009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5pPr>
    <a:lvl6pPr marL="89979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6pPr>
    <a:lvl7pPr marL="108013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7pPr>
    <a:lvl8pPr marL="125984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8pPr>
    <a:lvl9pPr marL="144018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4" autoAdjust="0"/>
    <p:restoredTop sz="97461" autoAdjust="0"/>
  </p:normalViewPr>
  <p:slideViewPr>
    <p:cSldViewPr snapToGrid="0" showGuides="1">
      <p:cViewPr varScale="1">
        <p:scale>
          <a:sx n="63" d="100"/>
          <a:sy n="63" d="100"/>
        </p:scale>
        <p:origin x="924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31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 dirty="0">
              <a:solidFill>
                <a:schemeClr val="tx2"/>
              </a:solidFill>
              <a:latin typeface="Siemens Sans Global" pitchFamily="2" charset="-128"/>
            </a:endParaRPr>
          </a:p>
        </p:txBody>
      </p:sp>
      <p:sp>
        <p:nvSpPr>
          <p:cNvPr id="3" name="Date"/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>
                <a:solidFill>
                  <a:schemeClr val="tx2"/>
                </a:solidFill>
                <a:latin typeface="Siemens Sans Global" pitchFamily="2" charset="-128"/>
              </a:rPr>
            </a:fld>
            <a:endParaRPr lang="en-US" sz="1050" dirty="0">
              <a:solidFill>
                <a:schemeClr val="tx2"/>
              </a:solidFill>
              <a:latin typeface="Siemens Sans Global" pitchFamily="2" charset="-128"/>
            </a:endParaRP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>
              <a:solidFill>
                <a:schemeClr val="tx2"/>
              </a:solidFill>
              <a:latin typeface="Siemens Sans Global" pitchFamily="2" charset="-128"/>
            </a:endParaRPr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 dirty="0">
                <a:solidFill>
                  <a:schemeClr val="accent2"/>
                </a:solidFill>
                <a:latin typeface="Siemens Sans Global" pitchFamily="2" charset="-128"/>
              </a:rPr>
              <a:t>Hand out</a:t>
            </a:r>
            <a:r>
              <a:rPr lang="en-US" sz="1050" dirty="0">
                <a:solidFill>
                  <a:schemeClr val="accent2"/>
                </a:solidFill>
                <a:latin typeface="Siemens Sans Global" pitchFamily="2" charset="-128"/>
              </a:rPr>
              <a:t> </a:t>
            </a:r>
            <a:fld id="{C92BABF8-1341-4DCB-864A-D83C08BEEAE4}" type="slidenum">
              <a:rPr lang="en-US" sz="1050" smtClean="0">
                <a:solidFill>
                  <a:schemeClr val="tx2"/>
                </a:solidFill>
                <a:latin typeface="Siemens Sans Global" pitchFamily="2" charset="-128"/>
              </a:rPr>
            </a:fld>
            <a:endParaRPr lang="en-US" sz="1050" dirty="0">
              <a:solidFill>
                <a:schemeClr val="tx2"/>
              </a:solidFill>
              <a:latin typeface="Siemens Sans Global" pitchFamily="2" charset="-128"/>
            </a:endParaRPr>
          </a:p>
        </p:txBody>
      </p:sp>
      <p:pic>
        <p:nvPicPr>
          <p:cNvPr id="6" name="Siemens logo"/>
          <p:cNvPicPr>
            <a:picLocks noChangeAspect="1"/>
          </p:cNvPicPr>
          <p:nvPr/>
        </p:nvPicPr>
        <p:blipFill>
          <a:blip r:embed="rId1"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76FBC1AF-E4C9-412F-9B6D-66CD520F95D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  <a:p>
            <a:pPr lvl="5"/>
            <a:r>
              <a:rPr lang="en-US" dirty="0"/>
              <a:t>Sixth level</a:t>
            </a:r>
            <a:endParaRPr lang="en-US" dirty="0"/>
          </a:p>
          <a:p>
            <a:pPr lvl="6"/>
            <a:r>
              <a:rPr lang="en-US" dirty="0"/>
              <a:t>Seventh level</a:t>
            </a:r>
            <a:endParaRPr lang="en-US" dirty="0"/>
          </a:p>
          <a:p>
            <a:pPr lvl="7"/>
            <a:r>
              <a:rPr lang="en-US" dirty="0"/>
              <a:t>Eight level</a:t>
            </a:r>
            <a:endParaRPr lang="en-US" dirty="0"/>
          </a:p>
          <a:p>
            <a:pPr lvl="8"/>
            <a:r>
              <a:rPr lang="en-US" dirty="0"/>
              <a:t>Ninth level</a:t>
            </a:r>
            <a:endParaRPr lang="en-US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1pPr>
    <a:lvl2pPr marL="1441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2pPr>
    <a:lvl3pPr marL="2882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3pPr>
    <a:lvl4pPr marL="43180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4pPr>
    <a:lvl5pPr marL="5759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5pPr>
    <a:lvl6pPr marL="7200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6pPr>
    <a:lvl7pPr marL="86423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7pPr>
    <a:lvl8pPr marL="10077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8pPr>
    <a:lvl9pPr marL="11518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Siemens Sans Global" pitchFamily="2" charset="-128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3F3F0"/>
                </a:solidFill>
                <a:latin typeface="Siemens Sans Global" pitchFamily="2" charset="-128"/>
              </a:defRPr>
            </a:lvl1pPr>
          </a:lstStyle>
          <a:p>
            <a:r>
              <a:rPr lang="zh-CN" altLang="en-US" dirty="0"/>
              <a:t>西门子爱绿教育计划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>
              <a:latin typeface="Siemens Sans Global" pitchFamily="2" charset="-128"/>
            </a:endParaRPr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>
              <a:latin typeface="Siemens Sans Global" pitchFamily="2" charset="-128"/>
            </a:endParaRPr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>
              <a:latin typeface="Siemens Sans Global" pitchFamily="2" charset="-128"/>
            </a:endParaRPr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>
              <a:latin typeface="Siemens Sans Global" pitchFamily="2" charset="-128"/>
            </a:endParaRPr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>
              <a:latin typeface="Siemens Sans Global" pitchFamily="2" charset="-128"/>
            </a:endParaRPr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>
              <a:latin typeface="Siemens Sans Global" pitchFamily="2" charset="-128"/>
            </a:endParaRPr>
          </a:p>
        </p:txBody>
      </p:sp>
      <p:sp>
        <p:nvSpPr>
          <p:cNvPr id="9" name="Color Stage"/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>
              <a:latin typeface="Siemens Sans Global" pitchFamily="2" charset="-128"/>
            </a:endParaRPr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1021398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15EBE321-CBB1-4E91-BD14-37C8D44326FB}" type="slidenum">
              <a:rPr lang="en-US" smtClean="0"/>
            </a:fld>
            <a:r>
              <a:rPr lang="en-US" dirty="0"/>
              <a:t> </a:t>
            </a:r>
            <a:r>
              <a:rPr lang="zh-CN" altLang="en-US" dirty="0"/>
              <a:t>页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45">
              <a:spcAft>
                <a:spcPts val="900"/>
              </a:spcAft>
              <a:tabLst>
                <a:tab pos="7199630" algn="r"/>
              </a:tabLst>
              <a:defRPr/>
            </a:lvl1pPr>
            <a:lvl2pPr defTabSz="360045">
              <a:spcAft>
                <a:spcPts val="900"/>
              </a:spcAft>
              <a:tabLst>
                <a:tab pos="7199630" algn="r"/>
              </a:tabLst>
              <a:defRPr/>
            </a:lvl2pPr>
            <a:lvl3pPr marL="179705" defTabSz="360045">
              <a:spcAft>
                <a:spcPts val="900"/>
              </a:spcAft>
              <a:tabLst>
                <a:tab pos="7199630" algn="r"/>
              </a:tabLst>
              <a:defRPr b="1"/>
            </a:lvl3pPr>
            <a:lvl4pPr marL="360045" defTabSz="360045">
              <a:spcAft>
                <a:spcPts val="900"/>
              </a:spcAft>
              <a:tabLst>
                <a:tab pos="7199630" algn="r"/>
              </a:tabLst>
              <a:defRPr/>
            </a:lvl4pPr>
            <a:lvl5pPr marL="360045" defTabSz="360045">
              <a:spcAft>
                <a:spcPts val="900"/>
              </a:spcAft>
              <a:tabLst>
                <a:tab pos="7199630" algn="r"/>
              </a:tabLst>
              <a:defRPr b="1"/>
            </a:lvl5pPr>
            <a:lvl6pPr marL="179705" defTabSz="360045">
              <a:spcAft>
                <a:spcPts val="600"/>
              </a:spcAft>
              <a:tabLst>
                <a:tab pos="7199630" algn="r"/>
              </a:tabLst>
              <a:defRPr sz="1600"/>
            </a:lvl6pPr>
            <a:lvl7pPr marL="179705" defTabSz="360045">
              <a:spcAft>
                <a:spcPts val="600"/>
              </a:spcAft>
              <a:tabLst>
                <a:tab pos="7199630" algn="r"/>
              </a:tabLst>
              <a:defRPr sz="1600" b="1"/>
            </a:lvl7pPr>
            <a:lvl8pPr marL="360045" defTabSz="360045">
              <a:spcAft>
                <a:spcPts val="600"/>
              </a:spcAft>
              <a:tabLst>
                <a:tab pos="7199630" algn="r"/>
              </a:tabLst>
              <a:defRPr sz="1600"/>
            </a:lvl8pPr>
            <a:lvl9pPr marL="360045" defTabSz="360045">
              <a:spcAft>
                <a:spcPts val="600"/>
              </a:spcAft>
              <a:tabLst>
                <a:tab pos="7199630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8300" y="6363040"/>
            <a:ext cx="10087220" cy="54720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3" name="Footer Placeholder" descr="Footer with copyright, author and department information, and date"/>
          <p:cNvSpPr txBox="1"/>
          <p:nvPr userDrawn="1"/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dirty="0">
              <a:solidFill>
                <a:schemeClr val="tx1"/>
              </a:solidFill>
              <a:latin typeface="Siemens Sans Global" pitchFamily="2" charset="-128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2" descr="Agenda text frame"/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3999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r>
              <a:rPr lang="en-US" dirty="0"/>
              <a:t> </a:t>
            </a:r>
            <a:endParaRPr lang="en-US" dirty="0"/>
          </a:p>
        </p:txBody>
      </p:sp>
      <p:sp>
        <p:nvSpPr>
          <p:cNvPr id="4" name="Footer Placeholder" descr="Footer with copyright, author and department information, and date"/>
          <p:cNvSpPr txBox="1"/>
          <p:nvPr userDrawn="1"/>
        </p:nvSpPr>
        <p:spPr bwMode="black">
          <a:xfrm>
            <a:off x="1452000" y="634416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Siemens Sans Global" pitchFamily="2" charset="-128"/>
              </a:rPr>
              <a:t>西门子爱绿教育计划</a:t>
            </a:r>
            <a:endParaRPr lang="en-US" altLang="zh-CN" dirty="0">
              <a:solidFill>
                <a:schemeClr val="tx1"/>
              </a:solidFill>
              <a:latin typeface="Siemens Sans Global" pitchFamily="2" charset="-128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/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>
              <a:latin typeface="Siemens Sans Global" pitchFamily="2" charset="-128"/>
            </a:endParaRPr>
          </a:p>
        </p:txBody>
      </p:sp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3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2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3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4" descr="Content text frame"/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  <a:endParaRPr lang="en-US" dirty="0"/>
          </a:p>
        </p:txBody>
      </p:sp>
      <p:sp>
        <p:nvSpPr>
          <p:cNvPr id="4" name="Copy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able Placeholder" descr="Content table  frame"/>
          <p:cNvSpPr>
            <a:spLocks noGrp="1"/>
          </p:cNvSpPr>
          <p:nvPr>
            <p:ph type="tbl" sz="quarter" idx="12" hasCustomPrompt="1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zh-CN" altLang="en-US"/>
              <a:t>单击图标添加表格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Copy 2" descr="Content text frame"/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0" name="Copy 3" descr="Content text frame (highlight)"/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1" name="Quote marks"/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2" name="Quote marks"/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" descr="Content text frame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145" indent="-144145" algn="l">
              <a:spcAft>
                <a:spcPts val="0"/>
              </a:spcAft>
              <a:buFont typeface="Arial" panose="020B060402020209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/>
            </a:lvl4pPr>
            <a:lvl5pPr marL="144145" indent="-14414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45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6pPr>
            <a:lvl7pPr marL="360045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7pPr>
            <a:lvl8pPr marL="539750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8pPr>
            <a:lvl9pPr marL="539750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  <a:endParaRPr lang="en-US" dirty="0"/>
          </a:p>
          <a:p>
            <a:pPr lvl="1"/>
            <a:r>
              <a:rPr lang="en-US" dirty="0"/>
              <a:t>Name etc.</a:t>
            </a:r>
            <a:endParaRPr lang="en-US" dirty="0"/>
          </a:p>
          <a:p>
            <a:pPr lvl="2"/>
            <a:r>
              <a:rPr lang="en-US" dirty="0"/>
              <a:t>Skills etc.</a:t>
            </a:r>
            <a:endParaRPr lang="en-US" dirty="0"/>
          </a:p>
          <a:p>
            <a:pPr lvl="3"/>
            <a:r>
              <a:rPr lang="en-US" dirty="0"/>
              <a:t>Name etc. sublevel</a:t>
            </a:r>
            <a:endParaRPr lang="en-US" dirty="0"/>
          </a:p>
          <a:p>
            <a:pPr lvl="4"/>
            <a:r>
              <a:rPr lang="en-US" dirty="0"/>
              <a:t>Skills etc. sublevel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1" Type="http://schemas.openxmlformats.org/officeDocument/2006/relationships/theme" Target="../theme/theme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" descr="Content text frame"/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Siemens Sans Global" pitchFamily="2" charset="-128"/>
              </a:defRPr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0400" y="6365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Siemens Sans Global" pitchFamily="2" charset="-12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90204" pitchFamily="34" charset="0"/>
        <a:buNone/>
        <a:defRPr sz="1800" kern="1200">
          <a:solidFill>
            <a:schemeClr val="tx1"/>
          </a:solidFill>
          <a:latin typeface="Siemens Sans Global" pitchFamily="2" charset="-128"/>
          <a:ea typeface="+mn-ea"/>
          <a:cs typeface="+mn-cs"/>
        </a:defRPr>
      </a:lvl1pPr>
      <a:lvl2pPr marL="17970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Siemens Sans Global" pitchFamily="2" charset="-128"/>
          <a:ea typeface="+mn-ea"/>
          <a:cs typeface="+mn-cs"/>
        </a:defRPr>
      </a:lvl2pPr>
      <a:lvl3pPr marL="36004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Siemens Sans Global" pitchFamily="2" charset="-128"/>
          <a:ea typeface="+mn-ea"/>
          <a:cs typeface="+mn-cs"/>
        </a:defRPr>
      </a:lvl3pPr>
      <a:lvl4pPr marL="53975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Siemens Sans Global" pitchFamily="2" charset="-128"/>
          <a:ea typeface="+mn-ea"/>
          <a:cs typeface="+mn-cs"/>
        </a:defRPr>
      </a:lvl4pPr>
      <a:lvl5pPr marL="72009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Siemens Sans Global" pitchFamily="2" charset="-128"/>
          <a:ea typeface="+mn-ea"/>
          <a:cs typeface="+mn-cs"/>
        </a:defRPr>
      </a:lvl5pPr>
      <a:lvl6pPr marL="89979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13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84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4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59.png"/><Relationship Id="rId2" Type="http://schemas.microsoft.com/office/2007/relationships/media" Target="../media/media3.mov"/><Relationship Id="rId1" Type="http://schemas.openxmlformats.org/officeDocument/2006/relationships/video" Target="../media/media3.mo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hyperlink" Target="https://clipground.com/ride-bicycle-clipart.html" TargetMode="External"/><Relationship Id="rId8" Type="http://schemas.openxmlformats.org/officeDocument/2006/relationships/hyperlink" Target="http://www.istockphoto.com/illustrations/bus-station" TargetMode="External"/><Relationship Id="rId7" Type="http://schemas.openxmlformats.org/officeDocument/2006/relationships/hyperlink" Target="https://feng.ifeng.com/" TargetMode="External"/><Relationship Id="rId6" Type="http://schemas.openxmlformats.org/officeDocument/2006/relationships/hyperlink" Target="http://cs.ygjj.com/D331784.html" TargetMode="External"/><Relationship Id="rId5" Type="http://schemas.openxmlformats.org/officeDocument/2006/relationships/hyperlink" Target="http://www.paixin.com/" TargetMode="External"/><Relationship Id="rId4" Type="http://schemas.openxmlformats.org/officeDocument/2006/relationships/hyperlink" Target="http://www.tushugu.com/zonghe/1194734.html" TargetMode="External"/><Relationship Id="rId3" Type="http://schemas.openxmlformats.org/officeDocument/2006/relationships/hyperlink" Target="https://www.samsung.com/uk/refrigerators/french-door-rf56m9540sr/" TargetMode="External"/><Relationship Id="rId22" Type="http://schemas.openxmlformats.org/officeDocument/2006/relationships/slideLayout" Target="../slideLayouts/slideLayout58.xml"/><Relationship Id="rId21" Type="http://schemas.openxmlformats.org/officeDocument/2006/relationships/hyperlink" Target="https://www.youtube.com/watch?v=wrGPPT-gxjw" TargetMode="External"/><Relationship Id="rId20" Type="http://schemas.openxmlformats.org/officeDocument/2006/relationships/hyperlink" Target="https://www.youtube.com/watch?v=p_R5ZVWMhzM" TargetMode="External"/><Relationship Id="rId2" Type="http://schemas.openxmlformats.org/officeDocument/2006/relationships/hyperlink" Target="https://appliancist.com/cooling/refrigerators/amana-quick-tap-refrigerator.html" TargetMode="External"/><Relationship Id="rId19" Type="http://schemas.openxmlformats.org/officeDocument/2006/relationships/hyperlink" Target="https://www.vecteezy.com/free-vector/kids-background" TargetMode="External"/><Relationship Id="rId18" Type="http://schemas.openxmlformats.org/officeDocument/2006/relationships/hyperlink" Target="http://www.manpingou.com/dongmantexiao/shiliangrenwu/16700.html" TargetMode="External"/><Relationship Id="rId17" Type="http://schemas.openxmlformats.org/officeDocument/2006/relationships/hyperlink" Target="http://mts.jk51.com/tushuo/8866987.html" TargetMode="External"/><Relationship Id="rId16" Type="http://schemas.openxmlformats.org/officeDocument/2006/relationships/hyperlink" Target="https://www.lightboxes.com/products/premium-led-three-panel-drive-thru-menu-board-10" TargetMode="External"/><Relationship Id="rId15" Type="http://schemas.openxmlformats.org/officeDocument/2006/relationships/hyperlink" Target="http://cartoondealer.com/image/79928024/supermarket-store-counter-desk-equipment-clerk-uniform.html" TargetMode="External"/><Relationship Id="rId14" Type="http://schemas.openxmlformats.org/officeDocument/2006/relationships/hyperlink" Target="http://clipartmag.com/light-clipart" TargetMode="External"/><Relationship Id="rId13" Type="http://schemas.openxmlformats.org/officeDocument/2006/relationships/hyperlink" Target="https://www.stockunlimited.com/similar/1295905.html" TargetMode="External"/><Relationship Id="rId12" Type="http://schemas.openxmlformats.org/officeDocument/2006/relationships/hyperlink" Target="https://www.freepik.com/free-vector/empty-classroom-interior-school-college-class_6993851.htm#page=1&amp;query=classroom&amp;position=0" TargetMode="External"/><Relationship Id="rId11" Type="http://schemas.openxmlformats.org/officeDocument/2006/relationships/hyperlink" Target="https://www.istockphoto.com/vector/children-cross-the-road-to-a-green-traffic-light-gm857581748-141439805" TargetMode="External"/><Relationship Id="rId10" Type="http://schemas.openxmlformats.org/officeDocument/2006/relationships/hyperlink" Target="https://purepng.com/photo/18309/clipart-taxi" TargetMode="External"/><Relationship Id="rId1" Type="http://schemas.openxmlformats.org/officeDocument/2006/relationships/hyperlink" Target="https://www.wired.com/2017/06/end-net-neutrality-shackle-internet-things/" TargetMode="Externa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26.png"/><Relationship Id="rId2" Type="http://schemas.openxmlformats.org/officeDocument/2006/relationships/tags" Target="../tags/tag1.xml"/><Relationship Id="rId1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8.xml"/><Relationship Id="rId6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/>
          <p:nvPr/>
        </p:nvSpPr>
        <p:spPr>
          <a:xfrm>
            <a:off x="-1011084" y="6454800"/>
            <a:ext cx="8405223" cy="259200"/>
          </a:xfrm>
          <a:prstGeom prst="rect">
            <a:avLst/>
          </a:prstGeom>
        </p:spPr>
        <p:txBody>
          <a:bodyPr vert="horz" lIns="0" tIns="0" rIns="482400" bIns="115200" rtlCol="0" anchor="t" anchorCtr="0">
            <a:noAutofit/>
          </a:bodyPr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pPr algn="r">
              <a:lnSpc>
                <a:spcPct val="9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西门子爱绿教育计划</a:t>
            </a:r>
            <a:endParaRPr lang="en-US" sz="1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3" name="Titel 1"/>
          <p:cNvSpPr txBox="1"/>
          <p:nvPr/>
        </p:nvSpPr>
        <p:spPr bwMode="black">
          <a:xfrm>
            <a:off x="709846" y="4174734"/>
            <a:ext cx="10765196" cy="1969770"/>
          </a:xfrm>
          <a:prstGeom prst="rect">
            <a:avLst/>
          </a:prstGeom>
          <a:gradFill>
            <a:gsLst>
              <a:gs pos="68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</a:gradFill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br>
              <a:rPr lang="en-US" dirty="0">
                <a:latin typeface="Siemens Sans Global" pitchFamily="2" charset="-128"/>
                <a:ea typeface="Siemens Sans Global" pitchFamily="2" charset="-128"/>
              </a:rPr>
            </a:br>
            <a:br>
              <a:rPr lang="en-US" altLang="zh-CN" sz="2400" dirty="0">
                <a:latin typeface="Siemens Sans Global" pitchFamily="2" charset="-128"/>
                <a:ea typeface="Siemens Sans Global" pitchFamily="2" charset="-128"/>
              </a:rPr>
            </a:br>
            <a:r>
              <a:rPr lang="en-US" altLang="zh-CN" sz="2400" dirty="0">
                <a:latin typeface="Siemens Sans Global" pitchFamily="2" charset="-128"/>
                <a:ea typeface="Siemens Sans Global" pitchFamily="2" charset="-128"/>
              </a:rPr>
              <a:t>                                                                                  </a:t>
            </a:r>
            <a:endParaRPr lang="en-US" sz="2400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80618" y="4233599"/>
            <a:ext cx="102944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60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我的“物联网”学校</a:t>
            </a:r>
            <a:endParaRPr lang="zh-CN" altLang="en-US" sz="60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7062" y="5124306"/>
            <a:ext cx="9830764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西门子爱绿教育计划</a:t>
            </a:r>
            <a:endParaRPr lang="en-US" altLang="zh-CN" sz="2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  <a:p>
            <a:pPr algn="l"/>
            <a:r>
              <a:rPr lang="zh-CN" altLang="en-US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提供者：西门子员工 管继轩  宛宾</a:t>
            </a:r>
            <a:endParaRPr lang="zh-CN" altLang="en-US" sz="2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7" name="Slide Number"/>
          <p:cNvSpPr txBox="1"/>
          <p:nvPr/>
        </p:nvSpPr>
        <p:spPr>
          <a:xfrm>
            <a:off x="411163" y="6364691"/>
            <a:ext cx="980758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sz="1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Video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63082" y="1554582"/>
            <a:ext cx="8580882" cy="482674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67754" y="631435"/>
            <a:ext cx="2484276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</a:rPr>
              <a:t>观看视频，能联想到哪些物联网的例子？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702" y="1110627"/>
            <a:ext cx="3492500" cy="1948618"/>
          </a:xfrm>
          <a:prstGeom prst="rect">
            <a:avLst/>
          </a:prstGeom>
          <a:ln w="19050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62" y="1607599"/>
            <a:ext cx="3492500" cy="1955800"/>
          </a:xfrm>
          <a:prstGeom prst="rect">
            <a:avLst/>
          </a:prstGeom>
          <a:ln w="19050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17" y="2145620"/>
            <a:ext cx="3492500" cy="1929699"/>
          </a:xfrm>
          <a:prstGeom prst="rect">
            <a:avLst/>
          </a:prstGeom>
          <a:ln w="19050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772" y="2657538"/>
            <a:ext cx="3492500" cy="1955800"/>
          </a:xfrm>
          <a:prstGeom prst="rect">
            <a:avLst/>
          </a:prstGeom>
          <a:ln w="19050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127" y="3195558"/>
            <a:ext cx="3492500" cy="1949450"/>
          </a:xfrm>
          <a:prstGeom prst="rect">
            <a:avLst/>
          </a:prstGeom>
          <a:ln w="19050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482" y="3727229"/>
            <a:ext cx="3492500" cy="1923393"/>
          </a:xfrm>
          <a:prstGeom prst="rect">
            <a:avLst/>
          </a:prstGeom>
          <a:ln w="19050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Rectangle 13"/>
          <p:cNvSpPr/>
          <p:nvPr/>
        </p:nvSpPr>
        <p:spPr>
          <a:xfrm>
            <a:off x="6050661" y="1349080"/>
            <a:ext cx="3022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早晨电灯和音箱自动开启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2" name="Rectangle 15"/>
          <p:cNvSpPr/>
          <p:nvPr/>
        </p:nvSpPr>
        <p:spPr>
          <a:xfrm>
            <a:off x="6335900" y="1898829"/>
            <a:ext cx="3022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浴室镜子显示一天新闻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3" name="Rectangle 17"/>
          <p:cNvSpPr/>
          <p:nvPr/>
        </p:nvSpPr>
        <p:spPr>
          <a:xfrm>
            <a:off x="6621139" y="2448578"/>
            <a:ext cx="3307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厨房自己准备好咖啡和面包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6906378" y="2998327"/>
            <a:ext cx="3022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冰箱远程提醒买水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5" name="Rectangle 21"/>
          <p:cNvSpPr/>
          <p:nvPr/>
        </p:nvSpPr>
        <p:spPr>
          <a:xfrm>
            <a:off x="7191617" y="3548076"/>
            <a:ext cx="3022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运动手环记录跑步距离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6" name="Rectangle 22"/>
          <p:cNvSpPr/>
          <p:nvPr/>
        </p:nvSpPr>
        <p:spPr>
          <a:xfrm>
            <a:off x="7476856" y="4097825"/>
            <a:ext cx="3022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绿灯在行人到来时亮起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9" name="Rectangle 23"/>
          <p:cNvSpPr/>
          <p:nvPr/>
        </p:nvSpPr>
        <p:spPr>
          <a:xfrm>
            <a:off x="7762093" y="4647574"/>
            <a:ext cx="3022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路灯在汽车经过时点亮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pic>
        <p:nvPicPr>
          <p:cNvPr id="20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838" y="4232841"/>
            <a:ext cx="3492500" cy="1930400"/>
          </a:xfrm>
          <a:prstGeom prst="rect">
            <a:avLst/>
          </a:prstGeom>
          <a:ln w="19050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5156801" y="1876751"/>
            <a:ext cx="2031325" cy="3765377"/>
            <a:chOff x="3632800" y="1876750"/>
            <a:chExt cx="2031325" cy="3765377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3802369" y="1876750"/>
              <a:ext cx="1692188" cy="2827495"/>
              <a:chOff x="2855913" y="579438"/>
              <a:chExt cx="3430587" cy="5730875"/>
            </a:xfrm>
          </p:grpSpPr>
          <p:sp>
            <p:nvSpPr>
              <p:cNvPr id="8" name="Freeform 82"/>
              <p:cNvSpPr>
                <a:spLocks noChangeAspect="1" noEditPoints="1"/>
              </p:cNvSpPr>
              <p:nvPr/>
            </p:nvSpPr>
            <p:spPr bwMode="auto">
              <a:xfrm>
                <a:off x="2855913" y="579438"/>
                <a:ext cx="3430587" cy="4267200"/>
              </a:xfrm>
              <a:custGeom>
                <a:avLst/>
                <a:gdLst>
                  <a:gd name="T0" fmla="*/ 295 w 915"/>
                  <a:gd name="T1" fmla="*/ 90 h 1138"/>
                  <a:gd name="T2" fmla="*/ 89 w 915"/>
                  <a:gd name="T3" fmla="*/ 387 h 1138"/>
                  <a:gd name="T4" fmla="*/ 141 w 915"/>
                  <a:gd name="T5" fmla="*/ 423 h 1138"/>
                  <a:gd name="T6" fmla="*/ 180 w 915"/>
                  <a:gd name="T7" fmla="*/ 372 h 1138"/>
                  <a:gd name="T8" fmla="*/ 311 w 915"/>
                  <a:gd name="T9" fmla="*/ 181 h 1138"/>
                  <a:gd name="T10" fmla="*/ 346 w 915"/>
                  <a:gd name="T11" fmla="*/ 126 h 1138"/>
                  <a:gd name="T12" fmla="*/ 295 w 915"/>
                  <a:gd name="T13" fmla="*/ 90 h 1138"/>
                  <a:gd name="T14" fmla="*/ 457 w 915"/>
                  <a:gd name="T15" fmla="*/ 0 h 1138"/>
                  <a:gd name="T16" fmla="*/ 915 w 915"/>
                  <a:gd name="T17" fmla="*/ 428 h 1138"/>
                  <a:gd name="T18" fmla="*/ 740 w 915"/>
                  <a:gd name="T19" fmla="*/ 900 h 1138"/>
                  <a:gd name="T20" fmla="*/ 684 w 915"/>
                  <a:gd name="T21" fmla="*/ 1095 h 1138"/>
                  <a:gd name="T22" fmla="*/ 632 w 915"/>
                  <a:gd name="T23" fmla="*/ 1138 h 1138"/>
                  <a:gd name="T24" fmla="*/ 282 w 915"/>
                  <a:gd name="T25" fmla="*/ 1138 h 1138"/>
                  <a:gd name="T26" fmla="*/ 231 w 915"/>
                  <a:gd name="T27" fmla="*/ 1095 h 1138"/>
                  <a:gd name="T28" fmla="*/ 175 w 915"/>
                  <a:gd name="T29" fmla="*/ 900 h 1138"/>
                  <a:gd name="T30" fmla="*/ 0 w 915"/>
                  <a:gd name="T31" fmla="*/ 428 h 1138"/>
                  <a:gd name="T32" fmla="*/ 457 w 915"/>
                  <a:gd name="T33" fmla="*/ 0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5" h="1138">
                    <a:moveTo>
                      <a:pt x="295" y="90"/>
                    </a:moveTo>
                    <a:cubicBezTo>
                      <a:pt x="157" y="114"/>
                      <a:pt x="66" y="249"/>
                      <a:pt x="89" y="387"/>
                    </a:cubicBezTo>
                    <a:cubicBezTo>
                      <a:pt x="93" y="411"/>
                      <a:pt x="117" y="427"/>
                      <a:pt x="141" y="423"/>
                    </a:cubicBezTo>
                    <a:cubicBezTo>
                      <a:pt x="168" y="419"/>
                      <a:pt x="184" y="395"/>
                      <a:pt x="180" y="372"/>
                    </a:cubicBezTo>
                    <a:cubicBezTo>
                      <a:pt x="164" y="280"/>
                      <a:pt x="224" y="197"/>
                      <a:pt x="311" y="181"/>
                    </a:cubicBezTo>
                    <a:cubicBezTo>
                      <a:pt x="334" y="177"/>
                      <a:pt x="350" y="153"/>
                      <a:pt x="346" y="126"/>
                    </a:cubicBezTo>
                    <a:cubicBezTo>
                      <a:pt x="342" y="102"/>
                      <a:pt x="319" y="86"/>
                      <a:pt x="295" y="90"/>
                    </a:cubicBezTo>
                    <a:close/>
                    <a:moveTo>
                      <a:pt x="457" y="0"/>
                    </a:moveTo>
                    <a:cubicBezTo>
                      <a:pt x="712" y="0"/>
                      <a:pt x="915" y="194"/>
                      <a:pt x="915" y="428"/>
                    </a:cubicBezTo>
                    <a:cubicBezTo>
                      <a:pt x="915" y="579"/>
                      <a:pt x="816" y="734"/>
                      <a:pt x="740" y="900"/>
                    </a:cubicBezTo>
                    <a:cubicBezTo>
                      <a:pt x="740" y="900"/>
                      <a:pt x="740" y="900"/>
                      <a:pt x="684" y="1095"/>
                    </a:cubicBezTo>
                    <a:cubicBezTo>
                      <a:pt x="684" y="1118"/>
                      <a:pt x="660" y="1138"/>
                      <a:pt x="632" y="1138"/>
                    </a:cubicBezTo>
                    <a:cubicBezTo>
                      <a:pt x="632" y="1138"/>
                      <a:pt x="632" y="1138"/>
                      <a:pt x="282" y="1138"/>
                    </a:cubicBezTo>
                    <a:cubicBezTo>
                      <a:pt x="254" y="1138"/>
                      <a:pt x="231" y="1118"/>
                      <a:pt x="231" y="1095"/>
                    </a:cubicBezTo>
                    <a:cubicBezTo>
                      <a:pt x="231" y="1095"/>
                      <a:pt x="231" y="1095"/>
                      <a:pt x="175" y="900"/>
                    </a:cubicBezTo>
                    <a:cubicBezTo>
                      <a:pt x="99" y="734"/>
                      <a:pt x="0" y="579"/>
                      <a:pt x="0" y="428"/>
                    </a:cubicBezTo>
                    <a:cubicBezTo>
                      <a:pt x="0" y="194"/>
                      <a:pt x="203" y="0"/>
                      <a:pt x="457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b="1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9" name="Freeform 83"/>
              <p:cNvSpPr>
                <a:spLocks noChangeAspect="1"/>
              </p:cNvSpPr>
              <p:nvPr/>
            </p:nvSpPr>
            <p:spPr bwMode="auto">
              <a:xfrm>
                <a:off x="3736975" y="5248276"/>
                <a:ext cx="1660525" cy="450850"/>
              </a:xfrm>
              <a:custGeom>
                <a:avLst/>
                <a:gdLst>
                  <a:gd name="T0" fmla="*/ 443 w 443"/>
                  <a:gd name="T1" fmla="*/ 43 h 120"/>
                  <a:gd name="T2" fmla="*/ 0 w 443"/>
                  <a:gd name="T3" fmla="*/ 0 h 120"/>
                  <a:gd name="T4" fmla="*/ 9 w 443"/>
                  <a:gd name="T5" fmla="*/ 76 h 120"/>
                  <a:gd name="T6" fmla="*/ 433 w 443"/>
                  <a:gd name="T7" fmla="*/ 120 h 120"/>
                  <a:gd name="T8" fmla="*/ 443 w 443"/>
                  <a:gd name="T9" fmla="*/ 4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120">
                    <a:moveTo>
                      <a:pt x="443" y="43"/>
                    </a:moveTo>
                    <a:cubicBezTo>
                      <a:pt x="420" y="41"/>
                      <a:pt x="333" y="32"/>
                      <a:pt x="0" y="0"/>
                    </a:cubicBezTo>
                    <a:cubicBezTo>
                      <a:pt x="3" y="24"/>
                      <a:pt x="6" y="51"/>
                      <a:pt x="9" y="76"/>
                    </a:cubicBezTo>
                    <a:cubicBezTo>
                      <a:pt x="16" y="77"/>
                      <a:pt x="64" y="82"/>
                      <a:pt x="433" y="120"/>
                    </a:cubicBezTo>
                    <a:cubicBezTo>
                      <a:pt x="436" y="99"/>
                      <a:pt x="439" y="71"/>
                      <a:pt x="443" y="43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b="1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10" name="Freeform 84"/>
              <p:cNvSpPr>
                <a:spLocks noChangeAspect="1"/>
              </p:cNvSpPr>
              <p:nvPr/>
            </p:nvSpPr>
            <p:spPr bwMode="auto">
              <a:xfrm>
                <a:off x="3706813" y="4986338"/>
                <a:ext cx="1747837" cy="319088"/>
              </a:xfrm>
              <a:custGeom>
                <a:avLst/>
                <a:gdLst>
                  <a:gd name="T0" fmla="*/ 455 w 466"/>
                  <a:gd name="T1" fmla="*/ 85 h 85"/>
                  <a:gd name="T2" fmla="*/ 466 w 466"/>
                  <a:gd name="T3" fmla="*/ 0 h 85"/>
                  <a:gd name="T4" fmla="*/ 0 w 466"/>
                  <a:gd name="T5" fmla="*/ 0 h 85"/>
                  <a:gd name="T6" fmla="*/ 5 w 466"/>
                  <a:gd name="T7" fmla="*/ 41 h 85"/>
                  <a:gd name="T8" fmla="*/ 455 w 466"/>
                  <a:gd name="T9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6" h="85">
                    <a:moveTo>
                      <a:pt x="455" y="85"/>
                    </a:moveTo>
                    <a:cubicBezTo>
                      <a:pt x="461" y="39"/>
                      <a:pt x="466" y="0"/>
                      <a:pt x="46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7"/>
                      <a:pt x="5" y="41"/>
                    </a:cubicBezTo>
                    <a:lnTo>
                      <a:pt x="455" y="85"/>
                    </a:ln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b="1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11" name="Freeform 85"/>
              <p:cNvSpPr>
                <a:spLocks noChangeAspect="1"/>
              </p:cNvSpPr>
              <p:nvPr/>
            </p:nvSpPr>
            <p:spPr bwMode="auto">
              <a:xfrm>
                <a:off x="3786188" y="5641976"/>
                <a:ext cx="1563687" cy="390525"/>
              </a:xfrm>
              <a:custGeom>
                <a:avLst/>
                <a:gdLst>
                  <a:gd name="T0" fmla="*/ 0 w 417"/>
                  <a:gd name="T1" fmla="*/ 0 h 104"/>
                  <a:gd name="T2" fmla="*/ 7 w 417"/>
                  <a:gd name="T3" fmla="*/ 47 h 104"/>
                  <a:gd name="T4" fmla="*/ 20 w 417"/>
                  <a:gd name="T5" fmla="*/ 69 h 104"/>
                  <a:gd name="T6" fmla="*/ 376 w 417"/>
                  <a:gd name="T7" fmla="*/ 104 h 104"/>
                  <a:gd name="T8" fmla="*/ 417 w 417"/>
                  <a:gd name="T9" fmla="*/ 47 h 104"/>
                  <a:gd name="T10" fmla="*/ 417 w 417"/>
                  <a:gd name="T11" fmla="*/ 40 h 104"/>
                  <a:gd name="T12" fmla="*/ 0 w 417"/>
                  <a:gd name="T1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7" h="104">
                    <a:moveTo>
                      <a:pt x="0" y="0"/>
                    </a:moveTo>
                    <a:cubicBezTo>
                      <a:pt x="3" y="25"/>
                      <a:pt x="6" y="44"/>
                      <a:pt x="7" y="47"/>
                    </a:cubicBezTo>
                    <a:cubicBezTo>
                      <a:pt x="8" y="50"/>
                      <a:pt x="13" y="58"/>
                      <a:pt x="20" y="69"/>
                    </a:cubicBezTo>
                    <a:cubicBezTo>
                      <a:pt x="35" y="70"/>
                      <a:pt x="99" y="77"/>
                      <a:pt x="376" y="104"/>
                    </a:cubicBezTo>
                    <a:cubicBezTo>
                      <a:pt x="398" y="77"/>
                      <a:pt x="415" y="53"/>
                      <a:pt x="417" y="47"/>
                    </a:cubicBezTo>
                    <a:cubicBezTo>
                      <a:pt x="417" y="46"/>
                      <a:pt x="417" y="44"/>
                      <a:pt x="417" y="40"/>
                    </a:cubicBezTo>
                    <a:cubicBezTo>
                      <a:pt x="402" y="38"/>
                      <a:pt x="330" y="31"/>
                      <a:pt x="0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b="1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12" name="Freeform 86"/>
              <p:cNvSpPr>
                <a:spLocks noChangeAspect="1"/>
              </p:cNvSpPr>
              <p:nvPr/>
            </p:nvSpPr>
            <p:spPr bwMode="auto">
              <a:xfrm>
                <a:off x="3943350" y="6005513"/>
                <a:ext cx="1173162" cy="304800"/>
              </a:xfrm>
              <a:custGeom>
                <a:avLst/>
                <a:gdLst>
                  <a:gd name="T0" fmla="*/ 0 w 313"/>
                  <a:gd name="T1" fmla="*/ 0 h 81"/>
                  <a:gd name="T2" fmla="*/ 101 w 313"/>
                  <a:gd name="T3" fmla="*/ 81 h 81"/>
                  <a:gd name="T4" fmla="*/ 238 w 313"/>
                  <a:gd name="T5" fmla="*/ 81 h 81"/>
                  <a:gd name="T6" fmla="*/ 313 w 313"/>
                  <a:gd name="T7" fmla="*/ 31 h 81"/>
                  <a:gd name="T8" fmla="*/ 0 w 313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81">
                    <a:moveTo>
                      <a:pt x="0" y="0"/>
                    </a:moveTo>
                    <a:cubicBezTo>
                      <a:pt x="29" y="37"/>
                      <a:pt x="72" y="81"/>
                      <a:pt x="101" y="81"/>
                    </a:cubicBezTo>
                    <a:cubicBezTo>
                      <a:pt x="238" y="81"/>
                      <a:pt x="238" y="81"/>
                      <a:pt x="238" y="81"/>
                    </a:cubicBezTo>
                    <a:cubicBezTo>
                      <a:pt x="259" y="81"/>
                      <a:pt x="288" y="58"/>
                      <a:pt x="313" y="31"/>
                    </a:cubicBezTo>
                    <a:cubicBezTo>
                      <a:pt x="298" y="30"/>
                      <a:pt x="237" y="24"/>
                      <a:pt x="0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b="1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</p:grpSp>
        <p:sp>
          <p:nvSpPr>
            <p:cNvPr id="7" name="Rectangle 11"/>
            <p:cNvSpPr/>
            <p:nvPr/>
          </p:nvSpPr>
          <p:spPr>
            <a:xfrm>
              <a:off x="3632800" y="5180462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zh-CN" altLang="en-US" sz="2400" b="1" dirty="0">
                  <a:solidFill>
                    <a:srgbClr val="00646E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聪明、智能化</a:t>
              </a:r>
              <a:endParaRPr lang="en-US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128334" y="2376679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知道我该几点起床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4" name="Rectangle 14"/>
          <p:cNvSpPr/>
          <p:nvPr/>
        </p:nvSpPr>
        <p:spPr>
          <a:xfrm>
            <a:off x="2128333" y="2906193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知道我想吃什么早餐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5" name="Rectangle 13"/>
          <p:cNvSpPr/>
          <p:nvPr/>
        </p:nvSpPr>
        <p:spPr>
          <a:xfrm>
            <a:off x="2128333" y="3419575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知道我跑步跑了多远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3343" y="4004661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知道我在超市该买什么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3344" y="4531843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……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7656654" y="189360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这样的特点有什么好处？</a:t>
            </a:r>
            <a:endParaRPr lang="en-US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9" name="Rectangle 21"/>
          <p:cNvSpPr/>
          <p:nvPr/>
        </p:nvSpPr>
        <p:spPr>
          <a:xfrm>
            <a:off x="7701957" y="2376679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满足每个人不同的需求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0" name="Rectangle 23"/>
          <p:cNvSpPr/>
          <p:nvPr/>
        </p:nvSpPr>
        <p:spPr>
          <a:xfrm>
            <a:off x="7701957" y="2906193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让生活更健康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1" name="Rectangle 22"/>
          <p:cNvSpPr/>
          <p:nvPr/>
        </p:nvSpPr>
        <p:spPr>
          <a:xfrm>
            <a:off x="7701957" y="3397810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节省时间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2" name="Rectangle 24"/>
          <p:cNvSpPr/>
          <p:nvPr/>
        </p:nvSpPr>
        <p:spPr>
          <a:xfrm>
            <a:off x="7701957" y="3995592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记录信息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3" name="Rectangle 25"/>
          <p:cNvSpPr/>
          <p:nvPr/>
        </p:nvSpPr>
        <p:spPr>
          <a:xfrm>
            <a:off x="7701958" y="4531843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……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4" name="Rectangle 26"/>
          <p:cNvSpPr/>
          <p:nvPr/>
        </p:nvSpPr>
        <p:spPr>
          <a:xfrm>
            <a:off x="2182502" y="189360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刚才的例子</a:t>
            </a:r>
            <a:r>
              <a:rPr lang="en-US" altLang="zh-CN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</a:t>
            </a:r>
            <a:endParaRPr lang="en-US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47765" y="941462"/>
            <a:ext cx="2987358" cy="4266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</a:rPr>
              <a:t>物联网有什么特点呢？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Rectangle 11"/>
          <p:cNvSpPr/>
          <p:nvPr/>
        </p:nvSpPr>
        <p:spPr>
          <a:xfrm>
            <a:off x="5236431" y="499935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联网、连接性</a:t>
            </a:r>
            <a:endParaRPr lang="zh-CN" altLang="en-US" sz="2400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1115400" y="2636912"/>
            <a:ext cx="2996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把网上的新闻放在镜子上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1115400" y="3166426"/>
            <a:ext cx="3023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让红绿灯和我的手机联网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8" name="Rectangle 13"/>
          <p:cNvSpPr/>
          <p:nvPr/>
        </p:nvSpPr>
        <p:spPr>
          <a:xfrm>
            <a:off x="1115399" y="3679808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让我的车和路灯联网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9" name="Rectangle 15"/>
          <p:cNvSpPr/>
          <p:nvPr/>
        </p:nvSpPr>
        <p:spPr>
          <a:xfrm>
            <a:off x="1110409" y="4264894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让冰箱和我的手机联网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1110410" y="4792076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……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1" name="Freeform 9"/>
          <p:cNvSpPr>
            <a:spLocks noChangeAspect="1" noEditPoints="1"/>
          </p:cNvSpPr>
          <p:nvPr/>
        </p:nvSpPr>
        <p:spPr bwMode="auto">
          <a:xfrm>
            <a:off x="5159897" y="2406206"/>
            <a:ext cx="2184392" cy="2268041"/>
          </a:xfrm>
          <a:custGeom>
            <a:avLst/>
            <a:gdLst>
              <a:gd name="T0" fmla="*/ 1058 w 1958"/>
              <a:gd name="T1" fmla="*/ 852 h 2034"/>
              <a:gd name="T2" fmla="*/ 1058 w 1958"/>
              <a:gd name="T3" fmla="*/ 2034 h 2034"/>
              <a:gd name="T4" fmla="*/ 898 w 1958"/>
              <a:gd name="T5" fmla="*/ 2034 h 2034"/>
              <a:gd name="T6" fmla="*/ 898 w 1958"/>
              <a:gd name="T7" fmla="*/ 852 h 2034"/>
              <a:gd name="T8" fmla="*/ 818 w 1958"/>
              <a:gd name="T9" fmla="*/ 714 h 2034"/>
              <a:gd name="T10" fmla="*/ 978 w 1958"/>
              <a:gd name="T11" fmla="*/ 554 h 2034"/>
              <a:gd name="T12" fmla="*/ 1138 w 1958"/>
              <a:gd name="T13" fmla="*/ 714 h 2034"/>
              <a:gd name="T14" fmla="*/ 1058 w 1958"/>
              <a:gd name="T15" fmla="*/ 852 h 2034"/>
              <a:gd name="T16" fmla="*/ 707 w 1958"/>
              <a:gd name="T17" fmla="*/ 1032 h 2034"/>
              <a:gd name="T18" fmla="*/ 560 w 1958"/>
              <a:gd name="T19" fmla="*/ 713 h 2034"/>
              <a:gd name="T20" fmla="*/ 706 w 1958"/>
              <a:gd name="T21" fmla="*/ 395 h 2034"/>
              <a:gd name="T22" fmla="*/ 784 w 1958"/>
              <a:gd name="T23" fmla="*/ 486 h 2034"/>
              <a:gd name="T24" fmla="*/ 680 w 1958"/>
              <a:gd name="T25" fmla="*/ 713 h 2034"/>
              <a:gd name="T26" fmla="*/ 785 w 1958"/>
              <a:gd name="T27" fmla="*/ 941 h 2034"/>
              <a:gd name="T28" fmla="*/ 707 w 1958"/>
              <a:gd name="T29" fmla="*/ 1032 h 2034"/>
              <a:gd name="T30" fmla="*/ 1251 w 1958"/>
              <a:gd name="T31" fmla="*/ 394 h 2034"/>
              <a:gd name="T32" fmla="*/ 1398 w 1958"/>
              <a:gd name="T33" fmla="*/ 713 h 2034"/>
              <a:gd name="T34" fmla="*/ 1250 w 1958"/>
              <a:gd name="T35" fmla="*/ 1033 h 2034"/>
              <a:gd name="T36" fmla="*/ 1172 w 1958"/>
              <a:gd name="T37" fmla="*/ 941 h 2034"/>
              <a:gd name="T38" fmla="*/ 1278 w 1958"/>
              <a:gd name="T39" fmla="*/ 713 h 2034"/>
              <a:gd name="T40" fmla="*/ 1173 w 1958"/>
              <a:gd name="T41" fmla="*/ 486 h 2034"/>
              <a:gd name="T42" fmla="*/ 1251 w 1958"/>
              <a:gd name="T43" fmla="*/ 394 h 2034"/>
              <a:gd name="T44" fmla="*/ 507 w 1958"/>
              <a:gd name="T45" fmla="*/ 1229 h 2034"/>
              <a:gd name="T46" fmla="*/ 280 w 1958"/>
              <a:gd name="T47" fmla="*/ 713 h 2034"/>
              <a:gd name="T48" fmla="*/ 506 w 1958"/>
              <a:gd name="T49" fmla="*/ 198 h 2034"/>
              <a:gd name="T50" fmla="*/ 587 w 1958"/>
              <a:gd name="T51" fmla="*/ 286 h 2034"/>
              <a:gd name="T52" fmla="*/ 400 w 1958"/>
              <a:gd name="T53" fmla="*/ 713 h 2034"/>
              <a:gd name="T54" fmla="*/ 588 w 1958"/>
              <a:gd name="T55" fmla="*/ 1140 h 2034"/>
              <a:gd name="T56" fmla="*/ 507 w 1958"/>
              <a:gd name="T57" fmla="*/ 1229 h 2034"/>
              <a:gd name="T58" fmla="*/ 1451 w 1958"/>
              <a:gd name="T59" fmla="*/ 198 h 2034"/>
              <a:gd name="T60" fmla="*/ 1678 w 1958"/>
              <a:gd name="T61" fmla="*/ 713 h 2034"/>
              <a:gd name="T62" fmla="*/ 1450 w 1958"/>
              <a:gd name="T63" fmla="*/ 1230 h 2034"/>
              <a:gd name="T64" fmla="*/ 1369 w 1958"/>
              <a:gd name="T65" fmla="*/ 1141 h 2034"/>
              <a:gd name="T66" fmla="*/ 1558 w 1958"/>
              <a:gd name="T67" fmla="*/ 713 h 2034"/>
              <a:gd name="T68" fmla="*/ 1370 w 1958"/>
              <a:gd name="T69" fmla="*/ 286 h 2034"/>
              <a:gd name="T70" fmla="*/ 1451 w 1958"/>
              <a:gd name="T71" fmla="*/ 198 h 2034"/>
              <a:gd name="T72" fmla="*/ 308 w 1958"/>
              <a:gd name="T73" fmla="*/ 1426 h 2034"/>
              <a:gd name="T74" fmla="*/ 0 w 1958"/>
              <a:gd name="T75" fmla="*/ 713 h 2034"/>
              <a:gd name="T76" fmla="*/ 307 w 1958"/>
              <a:gd name="T77" fmla="*/ 1 h 2034"/>
              <a:gd name="T78" fmla="*/ 390 w 1958"/>
              <a:gd name="T79" fmla="*/ 88 h 2034"/>
              <a:gd name="T80" fmla="*/ 120 w 1958"/>
              <a:gd name="T81" fmla="*/ 713 h 2034"/>
              <a:gd name="T82" fmla="*/ 390 w 1958"/>
              <a:gd name="T83" fmla="*/ 1339 h 2034"/>
              <a:gd name="T84" fmla="*/ 308 w 1958"/>
              <a:gd name="T85" fmla="*/ 1426 h 2034"/>
              <a:gd name="T86" fmla="*/ 1650 w 1958"/>
              <a:gd name="T87" fmla="*/ 0 h 2034"/>
              <a:gd name="T88" fmla="*/ 1958 w 1958"/>
              <a:gd name="T89" fmla="*/ 713 h 2034"/>
              <a:gd name="T90" fmla="*/ 1648 w 1958"/>
              <a:gd name="T91" fmla="*/ 1427 h 2034"/>
              <a:gd name="T92" fmla="*/ 1566 w 1958"/>
              <a:gd name="T93" fmla="*/ 1340 h 2034"/>
              <a:gd name="T94" fmla="*/ 1838 w 1958"/>
              <a:gd name="T95" fmla="*/ 713 h 2034"/>
              <a:gd name="T96" fmla="*/ 1568 w 1958"/>
              <a:gd name="T97" fmla="*/ 87 h 2034"/>
              <a:gd name="T98" fmla="*/ 1650 w 1958"/>
              <a:gd name="T99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58" h="2034">
                <a:moveTo>
                  <a:pt x="1058" y="852"/>
                </a:moveTo>
                <a:cubicBezTo>
                  <a:pt x="1058" y="2034"/>
                  <a:pt x="1058" y="2034"/>
                  <a:pt x="1058" y="2034"/>
                </a:cubicBezTo>
                <a:cubicBezTo>
                  <a:pt x="898" y="2034"/>
                  <a:pt x="898" y="2034"/>
                  <a:pt x="898" y="2034"/>
                </a:cubicBezTo>
                <a:cubicBezTo>
                  <a:pt x="898" y="852"/>
                  <a:pt x="898" y="852"/>
                  <a:pt x="898" y="852"/>
                </a:cubicBezTo>
                <a:cubicBezTo>
                  <a:pt x="848" y="824"/>
                  <a:pt x="818" y="771"/>
                  <a:pt x="818" y="714"/>
                </a:cubicBezTo>
                <a:cubicBezTo>
                  <a:pt x="818" y="626"/>
                  <a:pt x="890" y="554"/>
                  <a:pt x="978" y="554"/>
                </a:cubicBezTo>
                <a:cubicBezTo>
                  <a:pt x="1066" y="554"/>
                  <a:pt x="1138" y="626"/>
                  <a:pt x="1138" y="714"/>
                </a:cubicBezTo>
                <a:cubicBezTo>
                  <a:pt x="1138" y="771"/>
                  <a:pt x="1108" y="824"/>
                  <a:pt x="1058" y="852"/>
                </a:cubicBezTo>
                <a:close/>
                <a:moveTo>
                  <a:pt x="707" y="1032"/>
                </a:moveTo>
                <a:cubicBezTo>
                  <a:pt x="614" y="952"/>
                  <a:pt x="560" y="836"/>
                  <a:pt x="560" y="713"/>
                </a:cubicBezTo>
                <a:cubicBezTo>
                  <a:pt x="560" y="591"/>
                  <a:pt x="613" y="475"/>
                  <a:pt x="706" y="395"/>
                </a:cubicBezTo>
                <a:cubicBezTo>
                  <a:pt x="784" y="486"/>
                  <a:pt x="784" y="486"/>
                  <a:pt x="784" y="486"/>
                </a:cubicBezTo>
                <a:cubicBezTo>
                  <a:pt x="717" y="544"/>
                  <a:pt x="680" y="625"/>
                  <a:pt x="680" y="713"/>
                </a:cubicBezTo>
                <a:cubicBezTo>
                  <a:pt x="680" y="801"/>
                  <a:pt x="718" y="884"/>
                  <a:pt x="785" y="941"/>
                </a:cubicBezTo>
                <a:lnTo>
                  <a:pt x="707" y="1032"/>
                </a:lnTo>
                <a:close/>
                <a:moveTo>
                  <a:pt x="1251" y="394"/>
                </a:moveTo>
                <a:cubicBezTo>
                  <a:pt x="1344" y="474"/>
                  <a:pt x="1398" y="590"/>
                  <a:pt x="1398" y="713"/>
                </a:cubicBezTo>
                <a:cubicBezTo>
                  <a:pt x="1398" y="836"/>
                  <a:pt x="1344" y="953"/>
                  <a:pt x="1250" y="1033"/>
                </a:cubicBezTo>
                <a:cubicBezTo>
                  <a:pt x="1172" y="941"/>
                  <a:pt x="1172" y="941"/>
                  <a:pt x="1172" y="941"/>
                </a:cubicBezTo>
                <a:cubicBezTo>
                  <a:pt x="1240" y="884"/>
                  <a:pt x="1278" y="802"/>
                  <a:pt x="1278" y="713"/>
                </a:cubicBezTo>
                <a:cubicBezTo>
                  <a:pt x="1278" y="625"/>
                  <a:pt x="1240" y="543"/>
                  <a:pt x="1173" y="486"/>
                </a:cubicBezTo>
                <a:lnTo>
                  <a:pt x="1251" y="394"/>
                </a:lnTo>
                <a:close/>
                <a:moveTo>
                  <a:pt x="507" y="1229"/>
                </a:moveTo>
                <a:cubicBezTo>
                  <a:pt x="362" y="1096"/>
                  <a:pt x="280" y="910"/>
                  <a:pt x="280" y="713"/>
                </a:cubicBezTo>
                <a:cubicBezTo>
                  <a:pt x="280" y="517"/>
                  <a:pt x="362" y="331"/>
                  <a:pt x="506" y="198"/>
                </a:cubicBezTo>
                <a:cubicBezTo>
                  <a:pt x="587" y="286"/>
                  <a:pt x="587" y="286"/>
                  <a:pt x="587" y="286"/>
                </a:cubicBezTo>
                <a:cubicBezTo>
                  <a:pt x="467" y="397"/>
                  <a:pt x="400" y="550"/>
                  <a:pt x="400" y="713"/>
                </a:cubicBezTo>
                <a:cubicBezTo>
                  <a:pt x="400" y="876"/>
                  <a:pt x="468" y="1030"/>
                  <a:pt x="588" y="1140"/>
                </a:cubicBezTo>
                <a:lnTo>
                  <a:pt x="507" y="1229"/>
                </a:lnTo>
                <a:close/>
                <a:moveTo>
                  <a:pt x="1451" y="198"/>
                </a:moveTo>
                <a:cubicBezTo>
                  <a:pt x="1596" y="330"/>
                  <a:pt x="1678" y="516"/>
                  <a:pt x="1678" y="713"/>
                </a:cubicBezTo>
                <a:cubicBezTo>
                  <a:pt x="1678" y="910"/>
                  <a:pt x="1596" y="1097"/>
                  <a:pt x="1450" y="1230"/>
                </a:cubicBezTo>
                <a:cubicBezTo>
                  <a:pt x="1369" y="1141"/>
                  <a:pt x="1369" y="1141"/>
                  <a:pt x="1369" y="1141"/>
                </a:cubicBezTo>
                <a:cubicBezTo>
                  <a:pt x="1490" y="1031"/>
                  <a:pt x="1558" y="877"/>
                  <a:pt x="1558" y="713"/>
                </a:cubicBezTo>
                <a:cubicBezTo>
                  <a:pt x="1558" y="550"/>
                  <a:pt x="1490" y="396"/>
                  <a:pt x="1370" y="286"/>
                </a:cubicBezTo>
                <a:lnTo>
                  <a:pt x="1451" y="198"/>
                </a:lnTo>
                <a:close/>
                <a:moveTo>
                  <a:pt x="308" y="1426"/>
                </a:moveTo>
                <a:cubicBezTo>
                  <a:pt x="111" y="1241"/>
                  <a:pt x="0" y="984"/>
                  <a:pt x="0" y="713"/>
                </a:cubicBezTo>
                <a:cubicBezTo>
                  <a:pt x="0" y="442"/>
                  <a:pt x="110" y="186"/>
                  <a:pt x="307" y="1"/>
                </a:cubicBezTo>
                <a:cubicBezTo>
                  <a:pt x="390" y="88"/>
                  <a:pt x="390" y="88"/>
                  <a:pt x="390" y="88"/>
                </a:cubicBezTo>
                <a:cubicBezTo>
                  <a:pt x="217" y="251"/>
                  <a:pt x="120" y="476"/>
                  <a:pt x="120" y="713"/>
                </a:cubicBezTo>
                <a:cubicBezTo>
                  <a:pt x="120" y="952"/>
                  <a:pt x="216" y="1176"/>
                  <a:pt x="390" y="1339"/>
                </a:cubicBezTo>
                <a:lnTo>
                  <a:pt x="308" y="1426"/>
                </a:lnTo>
                <a:close/>
                <a:moveTo>
                  <a:pt x="1650" y="0"/>
                </a:moveTo>
                <a:cubicBezTo>
                  <a:pt x="1846" y="185"/>
                  <a:pt x="1958" y="443"/>
                  <a:pt x="1958" y="713"/>
                </a:cubicBezTo>
                <a:cubicBezTo>
                  <a:pt x="1958" y="984"/>
                  <a:pt x="1846" y="1242"/>
                  <a:pt x="1648" y="1427"/>
                </a:cubicBezTo>
                <a:cubicBezTo>
                  <a:pt x="1566" y="1340"/>
                  <a:pt x="1566" y="1340"/>
                  <a:pt x="1566" y="1340"/>
                </a:cubicBezTo>
                <a:cubicBezTo>
                  <a:pt x="1741" y="1176"/>
                  <a:pt x="1838" y="952"/>
                  <a:pt x="1838" y="713"/>
                </a:cubicBezTo>
                <a:cubicBezTo>
                  <a:pt x="1838" y="475"/>
                  <a:pt x="1741" y="250"/>
                  <a:pt x="1568" y="87"/>
                </a:cubicBezTo>
                <a:lnTo>
                  <a:pt x="1650" y="0"/>
                </a:lnTo>
                <a:close/>
              </a:path>
            </a:pathLst>
          </a:custGeom>
          <a:solidFill>
            <a:srgbClr val="41AAA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879BAA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2" name="Rectangle 21"/>
          <p:cNvSpPr/>
          <p:nvPr/>
        </p:nvSpPr>
        <p:spPr>
          <a:xfrm>
            <a:off x="1110409" y="18709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刚才的例子</a:t>
            </a:r>
            <a:r>
              <a:rPr lang="en-US" altLang="zh-CN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</a:t>
            </a:r>
            <a:endParaRPr lang="en-US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3" name="Rectangle 28"/>
          <p:cNvSpPr/>
          <p:nvPr/>
        </p:nvSpPr>
        <p:spPr>
          <a:xfrm>
            <a:off x="8404287" y="180614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这样的特点有什么好处？</a:t>
            </a:r>
            <a:endParaRPr lang="en-US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4" name="Rectangle 29"/>
          <p:cNvSpPr/>
          <p:nvPr/>
        </p:nvSpPr>
        <p:spPr>
          <a:xfrm>
            <a:off x="8541711" y="2529910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使用网络上丰富的内容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5" name="Rectangle 30"/>
          <p:cNvSpPr/>
          <p:nvPr/>
        </p:nvSpPr>
        <p:spPr>
          <a:xfrm>
            <a:off x="8541712" y="3059424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和朋友有更多联系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6" name="Rectangle 31"/>
          <p:cNvSpPr/>
          <p:nvPr/>
        </p:nvSpPr>
        <p:spPr>
          <a:xfrm>
            <a:off x="8541711" y="3551041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让东西感受到我的想法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7" name="Rectangle 32"/>
          <p:cNvSpPr/>
          <p:nvPr/>
        </p:nvSpPr>
        <p:spPr>
          <a:xfrm>
            <a:off x="8541711" y="4148823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随时让我知道新消息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8" name="Rectangle 33"/>
          <p:cNvSpPr/>
          <p:nvPr/>
        </p:nvSpPr>
        <p:spPr>
          <a:xfrm>
            <a:off x="8541712" y="4685074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……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学校里的一天</a:t>
            </a:r>
            <a:br>
              <a:rPr lang="en-US" altLang="zh-CN" dirty="0">
                <a:ea typeface="Siemens Sans Global" pitchFamily="2" charset="-128"/>
              </a:rPr>
            </a:b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Freeform: Shape 11"/>
          <p:cNvSpPr/>
          <p:nvPr/>
        </p:nvSpPr>
        <p:spPr bwMode="auto">
          <a:xfrm>
            <a:off x="1916849" y="2098543"/>
            <a:ext cx="8316925" cy="3171572"/>
          </a:xfrm>
          <a:custGeom>
            <a:avLst/>
            <a:gdLst>
              <a:gd name="connsiteX0" fmla="*/ 0 w 7364731"/>
              <a:gd name="connsiteY0" fmla="*/ 100720 h 3356502"/>
              <a:gd name="connsiteX1" fmla="*/ 1956391 w 7364731"/>
              <a:gd name="connsiteY1" fmla="*/ 36924 h 3356502"/>
              <a:gd name="connsiteX2" fmla="*/ 7357731 w 7364731"/>
              <a:gd name="connsiteY2" fmla="*/ 600450 h 3356502"/>
              <a:gd name="connsiteX3" fmla="*/ 723014 w 7364731"/>
              <a:gd name="connsiteY3" fmla="*/ 2407985 h 3356502"/>
              <a:gd name="connsiteX4" fmla="*/ 6911163 w 7364731"/>
              <a:gd name="connsiteY4" fmla="*/ 3354282 h 3356502"/>
              <a:gd name="connsiteX0-1" fmla="*/ 1234194 w 6642534"/>
              <a:gd name="connsiteY0-2" fmla="*/ 0 h 3319578"/>
              <a:gd name="connsiteX1-3" fmla="*/ 6635534 w 6642534"/>
              <a:gd name="connsiteY1-4" fmla="*/ 563526 h 3319578"/>
              <a:gd name="connsiteX2-5" fmla="*/ 817 w 6642534"/>
              <a:gd name="connsiteY2-6" fmla="*/ 2371061 h 3319578"/>
              <a:gd name="connsiteX3-7" fmla="*/ 6188966 w 6642534"/>
              <a:gd name="connsiteY3-8" fmla="*/ 3317358 h 33195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642534" h="3319578">
                <a:moveTo>
                  <a:pt x="1234194" y="0"/>
                </a:moveTo>
                <a:cubicBezTo>
                  <a:pt x="2460482" y="83288"/>
                  <a:pt x="6841097" y="168349"/>
                  <a:pt x="6635534" y="563526"/>
                </a:cubicBezTo>
                <a:cubicBezTo>
                  <a:pt x="6429971" y="958703"/>
                  <a:pt x="75245" y="1912089"/>
                  <a:pt x="817" y="2371061"/>
                </a:cubicBezTo>
                <a:cubicBezTo>
                  <a:pt x="-73611" y="2830033"/>
                  <a:pt x="4960906" y="3358116"/>
                  <a:pt x="6188966" y="3317358"/>
                </a:cubicBezTo>
              </a:path>
            </a:pathLst>
          </a:custGeom>
          <a:noFill/>
          <a:ln w="76200" cap="flat" cmpd="sng" algn="ctr">
            <a:solidFill>
              <a:srgbClr val="41AAAA"/>
            </a:solidFill>
            <a:prstDash val="sysDash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AAA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noAutofit/>
          </a:bodyPr>
          <a:lstStyle/>
          <a:p>
            <a:endParaRPr lang="en-US" sz="240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99103" y="1053074"/>
            <a:ext cx="2758107" cy="2349027"/>
            <a:chOff x="998196" y="1510271"/>
            <a:chExt cx="2758107" cy="23490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98196" y="1510271"/>
              <a:ext cx="2758107" cy="2349027"/>
            </a:xfrm>
            <a:prstGeom prst="rect">
              <a:avLst/>
            </a:prstGeom>
          </p:spPr>
        </p:pic>
        <p:sp>
          <p:nvSpPr>
            <p:cNvPr id="8" name="Titel 1"/>
            <p:cNvSpPr txBox="1"/>
            <p:nvPr/>
          </p:nvSpPr>
          <p:spPr bwMode="auto">
            <a:xfrm>
              <a:off x="2591780" y="3438508"/>
              <a:ext cx="1164523" cy="420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</a:ln>
          </p:spPr>
          <p:txBody>
            <a:bodyPr vert="horz" wrap="square" lIns="0" tIns="0" rIns="0" bIns="0" numCol="1" anchor="ctr" anchorCtr="0" compatLnSpc="1"/>
            <a:lstStyle>
              <a:lvl1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de-DE" sz="2000" b="1">
                  <a:solidFill>
                    <a:schemeClr val="dk2"/>
                  </a:solidFill>
                  <a:latin typeface="Arial" panose="020B0604020202090204" pitchFamily="34" charset="0"/>
                  <a:ea typeface="+mj-ea"/>
                  <a:cs typeface="Arial" panose="020B0604020202090204" pitchFamily="34" charset="0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9pPr>
            </a:lstStyle>
            <a:p>
              <a:pPr algn="ctr">
                <a:spcBef>
                  <a:spcPts val="300"/>
                </a:spcBef>
                <a:buClr>
                  <a:srgbClr val="879BAA">
                    <a:lumMod val="100000"/>
                  </a:srgbClr>
                </a:buClr>
                <a:buSzPct val="100000"/>
              </a:pPr>
              <a:r>
                <a:rPr lang="zh-CN" altLang="en-US" dirty="0">
                  <a:solidFill>
                    <a:srgbClr val="00646E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上学路上</a:t>
              </a:r>
              <a:endParaRPr lang="en-US" altLang="zh-CN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grpSp>
        <p:nvGrpSpPr>
          <p:cNvPr id="9" name="Group 10"/>
          <p:cNvGrpSpPr/>
          <p:nvPr/>
        </p:nvGrpSpPr>
        <p:grpSpPr>
          <a:xfrm>
            <a:off x="2404770" y="3516312"/>
            <a:ext cx="2933334" cy="2377494"/>
            <a:chOff x="1003864" y="3973510"/>
            <a:chExt cx="2933334" cy="2377494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003864" y="3973510"/>
              <a:ext cx="2933334" cy="2377494"/>
            </a:xfrm>
            <a:prstGeom prst="rect">
              <a:avLst/>
            </a:prstGeom>
          </p:spPr>
        </p:pic>
        <p:sp>
          <p:nvSpPr>
            <p:cNvPr id="11" name="Titel 1"/>
            <p:cNvSpPr txBox="1"/>
            <p:nvPr/>
          </p:nvSpPr>
          <p:spPr bwMode="auto">
            <a:xfrm>
              <a:off x="1003864" y="3989568"/>
              <a:ext cx="1164523" cy="420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</a:ln>
          </p:spPr>
          <p:txBody>
            <a:bodyPr vert="horz" wrap="square" lIns="0" tIns="0" rIns="0" bIns="0" numCol="1" anchor="ctr" anchorCtr="0" compatLnSpc="1"/>
            <a:lstStyle>
              <a:lvl1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de-DE" sz="2000" b="1">
                  <a:solidFill>
                    <a:schemeClr val="dk2"/>
                  </a:solidFill>
                  <a:latin typeface="Arial" panose="020B0604020202090204" pitchFamily="34" charset="0"/>
                  <a:ea typeface="+mj-ea"/>
                  <a:cs typeface="Arial" panose="020B0604020202090204" pitchFamily="34" charset="0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9pPr>
            </a:lstStyle>
            <a:p>
              <a:pPr algn="ctr">
                <a:spcBef>
                  <a:spcPts val="300"/>
                </a:spcBef>
                <a:buClr>
                  <a:srgbClr val="879BAA">
                    <a:lumMod val="100000"/>
                  </a:srgbClr>
                </a:buClr>
                <a:buSzPct val="100000"/>
              </a:pPr>
              <a:r>
                <a:rPr lang="zh-CN" altLang="en-US" dirty="0">
                  <a:solidFill>
                    <a:srgbClr val="00646E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食堂里</a:t>
              </a:r>
              <a:endParaRPr lang="en-US" altLang="zh-CN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grpSp>
        <p:nvGrpSpPr>
          <p:cNvPr id="12" name="Group 18"/>
          <p:cNvGrpSpPr/>
          <p:nvPr/>
        </p:nvGrpSpPr>
        <p:grpSpPr>
          <a:xfrm>
            <a:off x="5963177" y="3719213"/>
            <a:ext cx="3835418" cy="1984678"/>
            <a:chOff x="4562271" y="4176411"/>
            <a:chExt cx="3835418" cy="1984678"/>
          </a:xfrm>
        </p:grpSpPr>
        <p:pic>
          <p:nvPicPr>
            <p:cNvPr id="13" name="Picture 9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4562271" y="4176411"/>
              <a:ext cx="3835418" cy="1971692"/>
            </a:xfrm>
            <a:prstGeom prst="rect">
              <a:avLst/>
            </a:prstGeom>
            <a:ln>
              <a:noFill/>
              <a:prstDash val="sysDash"/>
            </a:ln>
            <a:extLst>
              <a:ext uri="{91240B29-F687-4F45-9708-019B960494DF}">
                <a14:hiddenLine xmlns:a14="http://schemas.microsoft.com/office/drawing/2010/main">
                  <a:solidFill>
                    <a:schemeClr val="tx1"/>
                  </a:solidFill>
                  <a:prstDash val="sysDash"/>
                </a14:hiddenLine>
              </a:ext>
            </a:extLst>
          </p:spPr>
        </p:pic>
        <p:sp>
          <p:nvSpPr>
            <p:cNvPr id="14" name="Titel 1"/>
            <p:cNvSpPr txBox="1"/>
            <p:nvPr/>
          </p:nvSpPr>
          <p:spPr bwMode="auto">
            <a:xfrm>
              <a:off x="7221128" y="5740299"/>
              <a:ext cx="1164523" cy="420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</a:ln>
          </p:spPr>
          <p:txBody>
            <a:bodyPr vert="horz" wrap="square" lIns="0" tIns="0" rIns="0" bIns="0" numCol="1" anchor="ctr" anchorCtr="0" compatLnSpc="1"/>
            <a:lstStyle>
              <a:lvl1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de-DE" sz="2000" b="1">
                  <a:solidFill>
                    <a:schemeClr val="dk2"/>
                  </a:solidFill>
                  <a:latin typeface="Arial" panose="020B0604020202090204" pitchFamily="34" charset="0"/>
                  <a:ea typeface="+mj-ea"/>
                  <a:cs typeface="Arial" panose="020B0604020202090204" pitchFamily="34" charset="0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9pPr>
            </a:lstStyle>
            <a:p>
              <a:pPr algn="ctr">
                <a:spcBef>
                  <a:spcPts val="300"/>
                </a:spcBef>
                <a:buClr>
                  <a:srgbClr val="879BAA">
                    <a:lumMod val="100000"/>
                  </a:srgbClr>
                </a:buClr>
                <a:buSzPct val="100000"/>
              </a:pPr>
              <a:r>
                <a:rPr lang="zh-CN" altLang="en-US" dirty="0">
                  <a:solidFill>
                    <a:srgbClr val="00646E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操场上</a:t>
              </a:r>
              <a:endParaRPr lang="en-US" altLang="zh-CN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grpSp>
        <p:nvGrpSpPr>
          <p:cNvPr id="15" name="Group 7"/>
          <p:cNvGrpSpPr/>
          <p:nvPr/>
        </p:nvGrpSpPr>
        <p:grpSpPr>
          <a:xfrm>
            <a:off x="5639463" y="1328552"/>
            <a:ext cx="4147095" cy="2073548"/>
            <a:chOff x="4238556" y="1785750"/>
            <a:chExt cx="4147095" cy="2073548"/>
          </a:xfrm>
        </p:grpSpPr>
        <p:pic>
          <p:nvPicPr>
            <p:cNvPr id="16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8556" y="1785750"/>
              <a:ext cx="4147095" cy="2073548"/>
            </a:xfrm>
            <a:prstGeom prst="rect">
              <a:avLst/>
            </a:prstGeom>
          </p:spPr>
        </p:pic>
        <p:sp>
          <p:nvSpPr>
            <p:cNvPr id="17" name="Titel 1"/>
            <p:cNvSpPr txBox="1"/>
            <p:nvPr/>
          </p:nvSpPr>
          <p:spPr bwMode="auto">
            <a:xfrm>
              <a:off x="7221128" y="3438508"/>
              <a:ext cx="1164523" cy="4207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</a:ln>
          </p:spPr>
          <p:txBody>
            <a:bodyPr vert="horz" wrap="square" lIns="0" tIns="0" rIns="0" bIns="0" numCol="1" anchor="ctr" anchorCtr="0" compatLnSpc="1"/>
            <a:lstStyle>
              <a:lvl1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de-DE" sz="2000" b="1">
                  <a:solidFill>
                    <a:schemeClr val="dk2"/>
                  </a:solidFill>
                  <a:latin typeface="Arial" panose="020B0604020202090204" pitchFamily="34" charset="0"/>
                  <a:ea typeface="+mj-ea"/>
                  <a:cs typeface="Arial" panose="020B0604020202090204" pitchFamily="34" charset="0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MS PGothic" panose="020B0600070205080204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90204" pitchFamily="34" charset="0"/>
                  <a:ea typeface="ヒラギノ角ゴ Pro W3" panose="020B0300000000000000" charset="-128"/>
                </a:defRPr>
              </a:lvl9pPr>
            </a:lstStyle>
            <a:p>
              <a:pPr algn="ctr">
                <a:spcBef>
                  <a:spcPts val="300"/>
                </a:spcBef>
                <a:buClr>
                  <a:srgbClr val="879BAA">
                    <a:lumMod val="100000"/>
                  </a:srgbClr>
                </a:buClr>
                <a:buSzPct val="100000"/>
              </a:pPr>
              <a:r>
                <a:rPr lang="zh-CN" altLang="en-US" dirty="0">
                  <a:solidFill>
                    <a:srgbClr val="00646E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教室里</a:t>
              </a:r>
              <a:endParaRPr lang="en-US" altLang="zh-CN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学校里的一天</a:t>
            </a:r>
            <a:br>
              <a:rPr lang="en-US" altLang="zh-CN" dirty="0">
                <a:ea typeface="Siemens Sans Global" pitchFamily="2" charset="-128"/>
              </a:rPr>
            </a:b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Vide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14570" y="1312007"/>
            <a:ext cx="8762860" cy="492910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9569" y="868954"/>
            <a:ext cx="5568047" cy="406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</a:rPr>
              <a:t>观看视频，想象学校里的物联网？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课堂活动：学校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=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？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707784" y="2107892"/>
            <a:ext cx="7060068" cy="2825499"/>
          </a:xfrm>
          <a:prstGeom prst="rect">
            <a:avLst/>
          </a:prstGeom>
        </p:spPr>
      </p:pic>
      <p:sp>
        <p:nvSpPr>
          <p:cNvPr id="6" name="Rechteck 2"/>
          <p:cNvSpPr/>
          <p:nvPr/>
        </p:nvSpPr>
        <p:spPr bwMode="auto">
          <a:xfrm>
            <a:off x="2284064" y="5368633"/>
            <a:ext cx="2050973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 algn="ctr">
              <a:spcBef>
                <a:spcPts val="450"/>
              </a:spcBef>
              <a:buClr>
                <a:srgbClr val="879BAA"/>
              </a:buClr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物联网怎么应用？</a:t>
            </a:r>
            <a:endParaRPr lang="zh-CN" alt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7" name="Rechteck 2"/>
          <p:cNvSpPr/>
          <p:nvPr/>
        </p:nvSpPr>
        <p:spPr bwMode="auto">
          <a:xfrm>
            <a:off x="5148860" y="5344915"/>
            <a:ext cx="2286704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 algn="ctr">
              <a:spcBef>
                <a:spcPts val="450"/>
              </a:spcBef>
              <a:buClr>
                <a:srgbClr val="879BAA"/>
              </a:buClr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它带来了什么好处？</a:t>
            </a:r>
            <a:endParaRPr lang="zh-CN" alt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8" name="Arrow: Down 9"/>
          <p:cNvSpPr/>
          <p:nvPr/>
        </p:nvSpPr>
        <p:spPr bwMode="auto">
          <a:xfrm rot="16200000">
            <a:off x="4486805" y="5489482"/>
            <a:ext cx="640683" cy="351549"/>
          </a:xfrm>
          <a:prstGeom prst="downArrow">
            <a:avLst/>
          </a:prstGeom>
          <a:solidFill>
            <a:srgbClr val="78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958" tIns="40479" rIns="80958" bIns="40479" numCol="1" spcCol="72000" rtlCol="0" anchor="ctr">
            <a:noAutofit/>
          </a:bodyPr>
          <a:lstStyle/>
          <a:p>
            <a:pPr algn="ctr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en-US" sz="135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9" name="Titel 1"/>
          <p:cNvSpPr txBox="1"/>
          <p:nvPr/>
        </p:nvSpPr>
        <p:spPr bwMode="auto">
          <a:xfrm>
            <a:off x="2934234" y="3001433"/>
            <a:ext cx="1164523" cy="42079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</a:ln>
        </p:spPr>
        <p:txBody>
          <a:bodyPr vert="horz" wrap="square" lIns="0" tIns="0" rIns="0" bIns="0" numCol="1" anchor="ctr" anchorCtr="0" compatLnSpc="1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2000" b="1">
                <a:solidFill>
                  <a:schemeClr val="dk2"/>
                </a:solidFill>
                <a:latin typeface="Arial" panose="020B0604020202090204" pitchFamily="34" charset="0"/>
                <a:ea typeface="+mj-ea"/>
                <a:cs typeface="Arial" panose="020B060402020209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9pPr>
          </a:lstStyle>
          <a:p>
            <a:pPr algn="ctr">
              <a:spcBef>
                <a:spcPts val="3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zh-CN" altLang="en-US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上学路上</a:t>
            </a:r>
            <a:endParaRPr lang="en-US" altLang="zh-CN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0" name="Titel 1"/>
          <p:cNvSpPr txBox="1"/>
          <p:nvPr/>
        </p:nvSpPr>
        <p:spPr bwMode="auto">
          <a:xfrm>
            <a:off x="8265127" y="2675091"/>
            <a:ext cx="1164523" cy="42079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</a:ln>
        </p:spPr>
        <p:txBody>
          <a:bodyPr vert="horz" wrap="square" lIns="0" tIns="0" rIns="0" bIns="0" numCol="1" anchor="ctr" anchorCtr="0" compatLnSpc="1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2000" b="1">
                <a:solidFill>
                  <a:schemeClr val="dk2"/>
                </a:solidFill>
                <a:latin typeface="Arial" panose="020B0604020202090204" pitchFamily="34" charset="0"/>
                <a:ea typeface="+mj-ea"/>
                <a:cs typeface="Arial" panose="020B060402020209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9pPr>
          </a:lstStyle>
          <a:p>
            <a:pPr algn="ctr">
              <a:spcBef>
                <a:spcPts val="3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zh-CN" altLang="en-US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教室里</a:t>
            </a:r>
            <a:endParaRPr lang="en-US" altLang="zh-CN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1" name="Titel 1"/>
          <p:cNvSpPr txBox="1"/>
          <p:nvPr/>
        </p:nvSpPr>
        <p:spPr bwMode="auto">
          <a:xfrm>
            <a:off x="3375819" y="3584747"/>
            <a:ext cx="1164523" cy="42079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</a:ln>
        </p:spPr>
        <p:txBody>
          <a:bodyPr vert="horz" wrap="square" lIns="0" tIns="0" rIns="0" bIns="0" numCol="1" anchor="ctr" anchorCtr="0" compatLnSpc="1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2000" b="1">
                <a:solidFill>
                  <a:schemeClr val="dk2"/>
                </a:solidFill>
                <a:latin typeface="Arial" panose="020B0604020202090204" pitchFamily="34" charset="0"/>
                <a:ea typeface="+mj-ea"/>
                <a:cs typeface="Arial" panose="020B060402020209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9pPr>
          </a:lstStyle>
          <a:p>
            <a:pPr algn="ctr">
              <a:spcBef>
                <a:spcPts val="3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zh-CN" altLang="en-US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食堂里</a:t>
            </a:r>
            <a:endParaRPr lang="en-US" altLang="zh-CN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2" name="Titel 1"/>
          <p:cNvSpPr txBox="1"/>
          <p:nvPr/>
        </p:nvSpPr>
        <p:spPr bwMode="auto">
          <a:xfrm>
            <a:off x="8560187" y="4186172"/>
            <a:ext cx="1164523" cy="42079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</a:ln>
        </p:spPr>
        <p:txBody>
          <a:bodyPr vert="horz" wrap="square" lIns="0" tIns="0" rIns="0" bIns="0" numCol="1" anchor="ctr" anchorCtr="0" compatLnSpc="1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2000" b="1">
                <a:solidFill>
                  <a:schemeClr val="dk2"/>
                </a:solidFill>
                <a:latin typeface="Arial" panose="020B0604020202090204" pitchFamily="34" charset="0"/>
                <a:ea typeface="+mj-ea"/>
                <a:cs typeface="Arial" panose="020B060402020209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9pPr>
          </a:lstStyle>
          <a:p>
            <a:pPr algn="ctr">
              <a:spcBef>
                <a:spcPts val="3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zh-CN" altLang="en-US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操场上</a:t>
            </a:r>
            <a:endParaRPr lang="en-US" altLang="zh-CN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3" name="Rechteck 2"/>
          <p:cNvSpPr/>
          <p:nvPr/>
        </p:nvSpPr>
        <p:spPr bwMode="auto">
          <a:xfrm>
            <a:off x="8200146" y="5344915"/>
            <a:ext cx="2286704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 algn="ctr">
              <a:spcBef>
                <a:spcPts val="450"/>
              </a:spcBef>
              <a:buClr>
                <a:srgbClr val="879BAA"/>
              </a:buClr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它解决了什么问题？</a:t>
            </a:r>
            <a:endParaRPr lang="zh-CN" alt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4" name="Arrow: Down 25"/>
          <p:cNvSpPr/>
          <p:nvPr/>
        </p:nvSpPr>
        <p:spPr bwMode="auto">
          <a:xfrm rot="16200000">
            <a:off x="7511040" y="5489482"/>
            <a:ext cx="640683" cy="351549"/>
          </a:xfrm>
          <a:prstGeom prst="downArrow">
            <a:avLst/>
          </a:prstGeom>
          <a:solidFill>
            <a:srgbClr val="78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958" tIns="40479" rIns="80958" bIns="40479" numCol="1" spcCol="72000" rtlCol="0" anchor="ctr">
            <a:noAutofit/>
          </a:bodyPr>
          <a:lstStyle/>
          <a:p>
            <a:pPr algn="ctr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en-US" sz="135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 rot="5400000">
            <a:off x="3738685" y="-320289"/>
            <a:ext cx="945039" cy="3944439"/>
          </a:xfrm>
          <a:prstGeom prst="homePlate">
            <a:avLst>
              <a:gd name="adj" fmla="val 14365"/>
            </a:avLst>
          </a:prstGeom>
          <a:solidFill>
            <a:srgbClr val="41AAAA"/>
          </a:solidFill>
          <a:ln>
            <a:noFill/>
          </a:ln>
          <a:effectLst/>
        </p:spPr>
        <p:txBody>
          <a:bodyPr rot="10800000" vert="eaVert" lIns="80958" tIns="80958" rIns="80958" bIns="80958" anchor="t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聪明、智能化</a:t>
            </a:r>
            <a:endParaRPr lang="zh-CN" altLang="en-US" sz="2400" b="1" dirty="0">
              <a:solidFill>
                <a:srgbClr val="FFFFFF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5400000">
            <a:off x="7733216" y="-261593"/>
            <a:ext cx="945042" cy="3827048"/>
          </a:xfrm>
          <a:prstGeom prst="homePlate">
            <a:avLst>
              <a:gd name="adj" fmla="val 14351"/>
            </a:avLst>
          </a:prstGeom>
          <a:solidFill>
            <a:srgbClr val="50BED7"/>
          </a:solidFill>
          <a:ln>
            <a:noFill/>
          </a:ln>
          <a:effectLst/>
        </p:spPr>
        <p:txBody>
          <a:bodyPr rot="10800000" vert="eaVert" lIns="80958" tIns="80958" rIns="80958" bIns="80958" anchor="t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联网，连接性</a:t>
            </a:r>
            <a:endParaRPr lang="zh-CN" altLang="en-US" sz="2400" b="1" dirty="0">
              <a:solidFill>
                <a:srgbClr val="FFFFFF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grpSp>
        <p:nvGrpSpPr>
          <p:cNvPr id="17" name="Group 11"/>
          <p:cNvGrpSpPr>
            <a:grpSpLocks noChangeAspect="1"/>
          </p:cNvGrpSpPr>
          <p:nvPr/>
        </p:nvGrpSpPr>
        <p:grpSpPr>
          <a:xfrm>
            <a:off x="5463842" y="1296039"/>
            <a:ext cx="367432" cy="613945"/>
            <a:chOff x="2855913" y="579438"/>
            <a:chExt cx="3430587" cy="5730875"/>
          </a:xfrm>
        </p:grpSpPr>
        <p:sp>
          <p:nvSpPr>
            <p:cNvPr id="18" name="Freeform 82"/>
            <p:cNvSpPr>
              <a:spLocks noChangeAspect="1" noEditPoints="1"/>
            </p:cNvSpPr>
            <p:nvPr/>
          </p:nvSpPr>
          <p:spPr bwMode="auto">
            <a:xfrm>
              <a:off x="2855913" y="579438"/>
              <a:ext cx="3430587" cy="4267200"/>
            </a:xfrm>
            <a:custGeom>
              <a:avLst/>
              <a:gdLst>
                <a:gd name="T0" fmla="*/ 295 w 915"/>
                <a:gd name="T1" fmla="*/ 90 h 1138"/>
                <a:gd name="T2" fmla="*/ 89 w 915"/>
                <a:gd name="T3" fmla="*/ 387 h 1138"/>
                <a:gd name="T4" fmla="*/ 141 w 915"/>
                <a:gd name="T5" fmla="*/ 423 h 1138"/>
                <a:gd name="T6" fmla="*/ 180 w 915"/>
                <a:gd name="T7" fmla="*/ 372 h 1138"/>
                <a:gd name="T8" fmla="*/ 311 w 915"/>
                <a:gd name="T9" fmla="*/ 181 h 1138"/>
                <a:gd name="T10" fmla="*/ 346 w 915"/>
                <a:gd name="T11" fmla="*/ 126 h 1138"/>
                <a:gd name="T12" fmla="*/ 295 w 915"/>
                <a:gd name="T13" fmla="*/ 90 h 1138"/>
                <a:gd name="T14" fmla="*/ 457 w 915"/>
                <a:gd name="T15" fmla="*/ 0 h 1138"/>
                <a:gd name="T16" fmla="*/ 915 w 915"/>
                <a:gd name="T17" fmla="*/ 428 h 1138"/>
                <a:gd name="T18" fmla="*/ 740 w 915"/>
                <a:gd name="T19" fmla="*/ 900 h 1138"/>
                <a:gd name="T20" fmla="*/ 684 w 915"/>
                <a:gd name="T21" fmla="*/ 1095 h 1138"/>
                <a:gd name="T22" fmla="*/ 632 w 915"/>
                <a:gd name="T23" fmla="*/ 1138 h 1138"/>
                <a:gd name="T24" fmla="*/ 282 w 915"/>
                <a:gd name="T25" fmla="*/ 1138 h 1138"/>
                <a:gd name="T26" fmla="*/ 231 w 915"/>
                <a:gd name="T27" fmla="*/ 1095 h 1138"/>
                <a:gd name="T28" fmla="*/ 175 w 915"/>
                <a:gd name="T29" fmla="*/ 900 h 1138"/>
                <a:gd name="T30" fmla="*/ 0 w 915"/>
                <a:gd name="T31" fmla="*/ 428 h 1138"/>
                <a:gd name="T32" fmla="*/ 457 w 915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5" h="1138">
                  <a:moveTo>
                    <a:pt x="295" y="90"/>
                  </a:moveTo>
                  <a:cubicBezTo>
                    <a:pt x="157" y="114"/>
                    <a:pt x="66" y="249"/>
                    <a:pt x="89" y="387"/>
                  </a:cubicBezTo>
                  <a:cubicBezTo>
                    <a:pt x="93" y="411"/>
                    <a:pt x="117" y="427"/>
                    <a:pt x="141" y="423"/>
                  </a:cubicBezTo>
                  <a:cubicBezTo>
                    <a:pt x="168" y="419"/>
                    <a:pt x="184" y="395"/>
                    <a:pt x="180" y="372"/>
                  </a:cubicBezTo>
                  <a:cubicBezTo>
                    <a:pt x="164" y="280"/>
                    <a:pt x="224" y="197"/>
                    <a:pt x="311" y="181"/>
                  </a:cubicBezTo>
                  <a:cubicBezTo>
                    <a:pt x="334" y="177"/>
                    <a:pt x="350" y="153"/>
                    <a:pt x="346" y="126"/>
                  </a:cubicBezTo>
                  <a:cubicBezTo>
                    <a:pt x="342" y="102"/>
                    <a:pt x="319" y="86"/>
                    <a:pt x="295" y="90"/>
                  </a:cubicBezTo>
                  <a:close/>
                  <a:moveTo>
                    <a:pt x="457" y="0"/>
                  </a:moveTo>
                  <a:cubicBezTo>
                    <a:pt x="712" y="0"/>
                    <a:pt x="915" y="194"/>
                    <a:pt x="915" y="428"/>
                  </a:cubicBezTo>
                  <a:cubicBezTo>
                    <a:pt x="915" y="579"/>
                    <a:pt x="816" y="734"/>
                    <a:pt x="740" y="900"/>
                  </a:cubicBezTo>
                  <a:cubicBezTo>
                    <a:pt x="740" y="900"/>
                    <a:pt x="740" y="900"/>
                    <a:pt x="684" y="1095"/>
                  </a:cubicBezTo>
                  <a:cubicBezTo>
                    <a:pt x="684" y="1118"/>
                    <a:pt x="660" y="1138"/>
                    <a:pt x="632" y="1138"/>
                  </a:cubicBezTo>
                  <a:cubicBezTo>
                    <a:pt x="632" y="1138"/>
                    <a:pt x="632" y="1138"/>
                    <a:pt x="282" y="1138"/>
                  </a:cubicBezTo>
                  <a:cubicBezTo>
                    <a:pt x="254" y="1138"/>
                    <a:pt x="231" y="1118"/>
                    <a:pt x="231" y="1095"/>
                  </a:cubicBezTo>
                  <a:cubicBezTo>
                    <a:pt x="231" y="1095"/>
                    <a:pt x="231" y="1095"/>
                    <a:pt x="175" y="900"/>
                  </a:cubicBezTo>
                  <a:cubicBezTo>
                    <a:pt x="99" y="734"/>
                    <a:pt x="0" y="579"/>
                    <a:pt x="0" y="428"/>
                  </a:cubicBezTo>
                  <a:cubicBezTo>
                    <a:pt x="0" y="194"/>
                    <a:pt x="203" y="0"/>
                    <a:pt x="4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19" name="Freeform 83"/>
            <p:cNvSpPr>
              <a:spLocks noChangeAspect="1"/>
            </p:cNvSpPr>
            <p:nvPr/>
          </p:nvSpPr>
          <p:spPr bwMode="auto">
            <a:xfrm>
              <a:off x="3736975" y="5248276"/>
              <a:ext cx="1660525" cy="450850"/>
            </a:xfrm>
            <a:custGeom>
              <a:avLst/>
              <a:gdLst>
                <a:gd name="T0" fmla="*/ 443 w 443"/>
                <a:gd name="T1" fmla="*/ 43 h 120"/>
                <a:gd name="T2" fmla="*/ 0 w 443"/>
                <a:gd name="T3" fmla="*/ 0 h 120"/>
                <a:gd name="T4" fmla="*/ 9 w 443"/>
                <a:gd name="T5" fmla="*/ 76 h 120"/>
                <a:gd name="T6" fmla="*/ 433 w 443"/>
                <a:gd name="T7" fmla="*/ 120 h 120"/>
                <a:gd name="T8" fmla="*/ 443 w 443"/>
                <a:gd name="T9" fmla="*/ 4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120">
                  <a:moveTo>
                    <a:pt x="443" y="43"/>
                  </a:moveTo>
                  <a:cubicBezTo>
                    <a:pt x="420" y="41"/>
                    <a:pt x="333" y="32"/>
                    <a:pt x="0" y="0"/>
                  </a:cubicBezTo>
                  <a:cubicBezTo>
                    <a:pt x="3" y="24"/>
                    <a:pt x="6" y="51"/>
                    <a:pt x="9" y="76"/>
                  </a:cubicBezTo>
                  <a:cubicBezTo>
                    <a:pt x="16" y="77"/>
                    <a:pt x="64" y="82"/>
                    <a:pt x="433" y="120"/>
                  </a:cubicBezTo>
                  <a:cubicBezTo>
                    <a:pt x="436" y="99"/>
                    <a:pt x="439" y="71"/>
                    <a:pt x="443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20" name="Freeform 84"/>
            <p:cNvSpPr>
              <a:spLocks noChangeAspect="1"/>
            </p:cNvSpPr>
            <p:nvPr/>
          </p:nvSpPr>
          <p:spPr bwMode="auto">
            <a:xfrm>
              <a:off x="3706813" y="4986338"/>
              <a:ext cx="1747837" cy="319088"/>
            </a:xfrm>
            <a:custGeom>
              <a:avLst/>
              <a:gdLst>
                <a:gd name="T0" fmla="*/ 455 w 466"/>
                <a:gd name="T1" fmla="*/ 85 h 85"/>
                <a:gd name="T2" fmla="*/ 466 w 466"/>
                <a:gd name="T3" fmla="*/ 0 h 85"/>
                <a:gd name="T4" fmla="*/ 0 w 466"/>
                <a:gd name="T5" fmla="*/ 0 h 85"/>
                <a:gd name="T6" fmla="*/ 5 w 466"/>
                <a:gd name="T7" fmla="*/ 41 h 85"/>
                <a:gd name="T8" fmla="*/ 455 w 46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6" h="85">
                  <a:moveTo>
                    <a:pt x="455" y="85"/>
                  </a:moveTo>
                  <a:cubicBezTo>
                    <a:pt x="461" y="39"/>
                    <a:pt x="466" y="0"/>
                    <a:pt x="4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17"/>
                    <a:pt x="5" y="41"/>
                  </a:cubicBezTo>
                  <a:lnTo>
                    <a:pt x="455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21" name="Freeform 85"/>
            <p:cNvSpPr>
              <a:spLocks noChangeAspect="1"/>
            </p:cNvSpPr>
            <p:nvPr/>
          </p:nvSpPr>
          <p:spPr bwMode="auto">
            <a:xfrm>
              <a:off x="3786188" y="5641976"/>
              <a:ext cx="1563687" cy="390525"/>
            </a:xfrm>
            <a:custGeom>
              <a:avLst/>
              <a:gdLst>
                <a:gd name="T0" fmla="*/ 0 w 417"/>
                <a:gd name="T1" fmla="*/ 0 h 104"/>
                <a:gd name="T2" fmla="*/ 7 w 417"/>
                <a:gd name="T3" fmla="*/ 47 h 104"/>
                <a:gd name="T4" fmla="*/ 20 w 417"/>
                <a:gd name="T5" fmla="*/ 69 h 104"/>
                <a:gd name="T6" fmla="*/ 376 w 417"/>
                <a:gd name="T7" fmla="*/ 104 h 104"/>
                <a:gd name="T8" fmla="*/ 417 w 417"/>
                <a:gd name="T9" fmla="*/ 47 h 104"/>
                <a:gd name="T10" fmla="*/ 417 w 417"/>
                <a:gd name="T11" fmla="*/ 40 h 104"/>
                <a:gd name="T12" fmla="*/ 0 w 417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7" h="104">
                  <a:moveTo>
                    <a:pt x="0" y="0"/>
                  </a:moveTo>
                  <a:cubicBezTo>
                    <a:pt x="3" y="25"/>
                    <a:pt x="6" y="44"/>
                    <a:pt x="7" y="47"/>
                  </a:cubicBezTo>
                  <a:cubicBezTo>
                    <a:pt x="8" y="50"/>
                    <a:pt x="13" y="58"/>
                    <a:pt x="20" y="69"/>
                  </a:cubicBezTo>
                  <a:cubicBezTo>
                    <a:pt x="35" y="70"/>
                    <a:pt x="99" y="77"/>
                    <a:pt x="376" y="104"/>
                  </a:cubicBezTo>
                  <a:cubicBezTo>
                    <a:pt x="398" y="77"/>
                    <a:pt x="415" y="53"/>
                    <a:pt x="417" y="47"/>
                  </a:cubicBezTo>
                  <a:cubicBezTo>
                    <a:pt x="417" y="46"/>
                    <a:pt x="417" y="44"/>
                    <a:pt x="417" y="40"/>
                  </a:cubicBezTo>
                  <a:cubicBezTo>
                    <a:pt x="402" y="38"/>
                    <a:pt x="330" y="3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22" name="Freeform 86"/>
            <p:cNvSpPr>
              <a:spLocks noChangeAspect="1"/>
            </p:cNvSpPr>
            <p:nvPr/>
          </p:nvSpPr>
          <p:spPr bwMode="auto">
            <a:xfrm>
              <a:off x="3943350" y="6005513"/>
              <a:ext cx="1173162" cy="304800"/>
            </a:xfrm>
            <a:custGeom>
              <a:avLst/>
              <a:gdLst>
                <a:gd name="T0" fmla="*/ 0 w 313"/>
                <a:gd name="T1" fmla="*/ 0 h 81"/>
                <a:gd name="T2" fmla="*/ 101 w 313"/>
                <a:gd name="T3" fmla="*/ 81 h 81"/>
                <a:gd name="T4" fmla="*/ 238 w 313"/>
                <a:gd name="T5" fmla="*/ 81 h 81"/>
                <a:gd name="T6" fmla="*/ 313 w 313"/>
                <a:gd name="T7" fmla="*/ 31 h 81"/>
                <a:gd name="T8" fmla="*/ 0 w 313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81">
                  <a:moveTo>
                    <a:pt x="0" y="0"/>
                  </a:moveTo>
                  <a:cubicBezTo>
                    <a:pt x="29" y="37"/>
                    <a:pt x="72" y="81"/>
                    <a:pt x="101" y="81"/>
                  </a:cubicBezTo>
                  <a:cubicBezTo>
                    <a:pt x="238" y="81"/>
                    <a:pt x="238" y="81"/>
                    <a:pt x="238" y="81"/>
                  </a:cubicBezTo>
                  <a:cubicBezTo>
                    <a:pt x="259" y="81"/>
                    <a:pt x="288" y="58"/>
                    <a:pt x="313" y="31"/>
                  </a:cubicBezTo>
                  <a:cubicBezTo>
                    <a:pt x="298" y="30"/>
                    <a:pt x="237" y="2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sp>
        <p:nvSpPr>
          <p:cNvPr id="23" name="Freeform 9"/>
          <p:cNvSpPr>
            <a:spLocks noChangeAspect="1" noEditPoints="1"/>
          </p:cNvSpPr>
          <p:nvPr/>
        </p:nvSpPr>
        <p:spPr bwMode="auto">
          <a:xfrm>
            <a:off x="9274203" y="1296039"/>
            <a:ext cx="591302" cy="613945"/>
          </a:xfrm>
          <a:custGeom>
            <a:avLst/>
            <a:gdLst>
              <a:gd name="T0" fmla="*/ 1058 w 1958"/>
              <a:gd name="T1" fmla="*/ 852 h 2034"/>
              <a:gd name="T2" fmla="*/ 1058 w 1958"/>
              <a:gd name="T3" fmla="*/ 2034 h 2034"/>
              <a:gd name="T4" fmla="*/ 898 w 1958"/>
              <a:gd name="T5" fmla="*/ 2034 h 2034"/>
              <a:gd name="T6" fmla="*/ 898 w 1958"/>
              <a:gd name="T7" fmla="*/ 852 h 2034"/>
              <a:gd name="T8" fmla="*/ 818 w 1958"/>
              <a:gd name="T9" fmla="*/ 714 h 2034"/>
              <a:gd name="T10" fmla="*/ 978 w 1958"/>
              <a:gd name="T11" fmla="*/ 554 h 2034"/>
              <a:gd name="T12" fmla="*/ 1138 w 1958"/>
              <a:gd name="T13" fmla="*/ 714 h 2034"/>
              <a:gd name="T14" fmla="*/ 1058 w 1958"/>
              <a:gd name="T15" fmla="*/ 852 h 2034"/>
              <a:gd name="T16" fmla="*/ 707 w 1958"/>
              <a:gd name="T17" fmla="*/ 1032 h 2034"/>
              <a:gd name="T18" fmla="*/ 560 w 1958"/>
              <a:gd name="T19" fmla="*/ 713 h 2034"/>
              <a:gd name="T20" fmla="*/ 706 w 1958"/>
              <a:gd name="T21" fmla="*/ 395 h 2034"/>
              <a:gd name="T22" fmla="*/ 784 w 1958"/>
              <a:gd name="T23" fmla="*/ 486 h 2034"/>
              <a:gd name="T24" fmla="*/ 680 w 1958"/>
              <a:gd name="T25" fmla="*/ 713 h 2034"/>
              <a:gd name="T26" fmla="*/ 785 w 1958"/>
              <a:gd name="T27" fmla="*/ 941 h 2034"/>
              <a:gd name="T28" fmla="*/ 707 w 1958"/>
              <a:gd name="T29" fmla="*/ 1032 h 2034"/>
              <a:gd name="T30" fmla="*/ 1251 w 1958"/>
              <a:gd name="T31" fmla="*/ 394 h 2034"/>
              <a:gd name="T32" fmla="*/ 1398 w 1958"/>
              <a:gd name="T33" fmla="*/ 713 h 2034"/>
              <a:gd name="T34" fmla="*/ 1250 w 1958"/>
              <a:gd name="T35" fmla="*/ 1033 h 2034"/>
              <a:gd name="T36" fmla="*/ 1172 w 1958"/>
              <a:gd name="T37" fmla="*/ 941 h 2034"/>
              <a:gd name="T38" fmla="*/ 1278 w 1958"/>
              <a:gd name="T39" fmla="*/ 713 h 2034"/>
              <a:gd name="T40" fmla="*/ 1173 w 1958"/>
              <a:gd name="T41" fmla="*/ 486 h 2034"/>
              <a:gd name="T42" fmla="*/ 1251 w 1958"/>
              <a:gd name="T43" fmla="*/ 394 h 2034"/>
              <a:gd name="T44" fmla="*/ 507 w 1958"/>
              <a:gd name="T45" fmla="*/ 1229 h 2034"/>
              <a:gd name="T46" fmla="*/ 280 w 1958"/>
              <a:gd name="T47" fmla="*/ 713 h 2034"/>
              <a:gd name="T48" fmla="*/ 506 w 1958"/>
              <a:gd name="T49" fmla="*/ 198 h 2034"/>
              <a:gd name="T50" fmla="*/ 587 w 1958"/>
              <a:gd name="T51" fmla="*/ 286 h 2034"/>
              <a:gd name="T52" fmla="*/ 400 w 1958"/>
              <a:gd name="T53" fmla="*/ 713 h 2034"/>
              <a:gd name="T54" fmla="*/ 588 w 1958"/>
              <a:gd name="T55" fmla="*/ 1140 h 2034"/>
              <a:gd name="T56" fmla="*/ 507 w 1958"/>
              <a:gd name="T57" fmla="*/ 1229 h 2034"/>
              <a:gd name="T58" fmla="*/ 1451 w 1958"/>
              <a:gd name="T59" fmla="*/ 198 h 2034"/>
              <a:gd name="T60" fmla="*/ 1678 w 1958"/>
              <a:gd name="T61" fmla="*/ 713 h 2034"/>
              <a:gd name="T62" fmla="*/ 1450 w 1958"/>
              <a:gd name="T63" fmla="*/ 1230 h 2034"/>
              <a:gd name="T64" fmla="*/ 1369 w 1958"/>
              <a:gd name="T65" fmla="*/ 1141 h 2034"/>
              <a:gd name="T66" fmla="*/ 1558 w 1958"/>
              <a:gd name="T67" fmla="*/ 713 h 2034"/>
              <a:gd name="T68" fmla="*/ 1370 w 1958"/>
              <a:gd name="T69" fmla="*/ 286 h 2034"/>
              <a:gd name="T70" fmla="*/ 1451 w 1958"/>
              <a:gd name="T71" fmla="*/ 198 h 2034"/>
              <a:gd name="T72" fmla="*/ 308 w 1958"/>
              <a:gd name="T73" fmla="*/ 1426 h 2034"/>
              <a:gd name="T74" fmla="*/ 0 w 1958"/>
              <a:gd name="T75" fmla="*/ 713 h 2034"/>
              <a:gd name="T76" fmla="*/ 307 w 1958"/>
              <a:gd name="T77" fmla="*/ 1 h 2034"/>
              <a:gd name="T78" fmla="*/ 390 w 1958"/>
              <a:gd name="T79" fmla="*/ 88 h 2034"/>
              <a:gd name="T80" fmla="*/ 120 w 1958"/>
              <a:gd name="T81" fmla="*/ 713 h 2034"/>
              <a:gd name="T82" fmla="*/ 390 w 1958"/>
              <a:gd name="T83" fmla="*/ 1339 h 2034"/>
              <a:gd name="T84" fmla="*/ 308 w 1958"/>
              <a:gd name="T85" fmla="*/ 1426 h 2034"/>
              <a:gd name="T86" fmla="*/ 1650 w 1958"/>
              <a:gd name="T87" fmla="*/ 0 h 2034"/>
              <a:gd name="T88" fmla="*/ 1958 w 1958"/>
              <a:gd name="T89" fmla="*/ 713 h 2034"/>
              <a:gd name="T90" fmla="*/ 1648 w 1958"/>
              <a:gd name="T91" fmla="*/ 1427 h 2034"/>
              <a:gd name="T92" fmla="*/ 1566 w 1958"/>
              <a:gd name="T93" fmla="*/ 1340 h 2034"/>
              <a:gd name="T94" fmla="*/ 1838 w 1958"/>
              <a:gd name="T95" fmla="*/ 713 h 2034"/>
              <a:gd name="T96" fmla="*/ 1568 w 1958"/>
              <a:gd name="T97" fmla="*/ 87 h 2034"/>
              <a:gd name="T98" fmla="*/ 1650 w 1958"/>
              <a:gd name="T99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58" h="2034">
                <a:moveTo>
                  <a:pt x="1058" y="852"/>
                </a:moveTo>
                <a:cubicBezTo>
                  <a:pt x="1058" y="2034"/>
                  <a:pt x="1058" y="2034"/>
                  <a:pt x="1058" y="2034"/>
                </a:cubicBezTo>
                <a:cubicBezTo>
                  <a:pt x="898" y="2034"/>
                  <a:pt x="898" y="2034"/>
                  <a:pt x="898" y="2034"/>
                </a:cubicBezTo>
                <a:cubicBezTo>
                  <a:pt x="898" y="852"/>
                  <a:pt x="898" y="852"/>
                  <a:pt x="898" y="852"/>
                </a:cubicBezTo>
                <a:cubicBezTo>
                  <a:pt x="848" y="824"/>
                  <a:pt x="818" y="771"/>
                  <a:pt x="818" y="714"/>
                </a:cubicBezTo>
                <a:cubicBezTo>
                  <a:pt x="818" y="626"/>
                  <a:pt x="890" y="554"/>
                  <a:pt x="978" y="554"/>
                </a:cubicBezTo>
                <a:cubicBezTo>
                  <a:pt x="1066" y="554"/>
                  <a:pt x="1138" y="626"/>
                  <a:pt x="1138" y="714"/>
                </a:cubicBezTo>
                <a:cubicBezTo>
                  <a:pt x="1138" y="771"/>
                  <a:pt x="1108" y="824"/>
                  <a:pt x="1058" y="852"/>
                </a:cubicBezTo>
                <a:close/>
                <a:moveTo>
                  <a:pt x="707" y="1032"/>
                </a:moveTo>
                <a:cubicBezTo>
                  <a:pt x="614" y="952"/>
                  <a:pt x="560" y="836"/>
                  <a:pt x="560" y="713"/>
                </a:cubicBezTo>
                <a:cubicBezTo>
                  <a:pt x="560" y="591"/>
                  <a:pt x="613" y="475"/>
                  <a:pt x="706" y="395"/>
                </a:cubicBezTo>
                <a:cubicBezTo>
                  <a:pt x="784" y="486"/>
                  <a:pt x="784" y="486"/>
                  <a:pt x="784" y="486"/>
                </a:cubicBezTo>
                <a:cubicBezTo>
                  <a:pt x="717" y="544"/>
                  <a:pt x="680" y="625"/>
                  <a:pt x="680" y="713"/>
                </a:cubicBezTo>
                <a:cubicBezTo>
                  <a:pt x="680" y="801"/>
                  <a:pt x="718" y="884"/>
                  <a:pt x="785" y="941"/>
                </a:cubicBezTo>
                <a:lnTo>
                  <a:pt x="707" y="1032"/>
                </a:lnTo>
                <a:close/>
                <a:moveTo>
                  <a:pt x="1251" y="394"/>
                </a:moveTo>
                <a:cubicBezTo>
                  <a:pt x="1344" y="474"/>
                  <a:pt x="1398" y="590"/>
                  <a:pt x="1398" y="713"/>
                </a:cubicBezTo>
                <a:cubicBezTo>
                  <a:pt x="1398" y="836"/>
                  <a:pt x="1344" y="953"/>
                  <a:pt x="1250" y="1033"/>
                </a:cubicBezTo>
                <a:cubicBezTo>
                  <a:pt x="1172" y="941"/>
                  <a:pt x="1172" y="941"/>
                  <a:pt x="1172" y="941"/>
                </a:cubicBezTo>
                <a:cubicBezTo>
                  <a:pt x="1240" y="884"/>
                  <a:pt x="1278" y="802"/>
                  <a:pt x="1278" y="713"/>
                </a:cubicBezTo>
                <a:cubicBezTo>
                  <a:pt x="1278" y="625"/>
                  <a:pt x="1240" y="543"/>
                  <a:pt x="1173" y="486"/>
                </a:cubicBezTo>
                <a:lnTo>
                  <a:pt x="1251" y="394"/>
                </a:lnTo>
                <a:close/>
                <a:moveTo>
                  <a:pt x="507" y="1229"/>
                </a:moveTo>
                <a:cubicBezTo>
                  <a:pt x="362" y="1096"/>
                  <a:pt x="280" y="910"/>
                  <a:pt x="280" y="713"/>
                </a:cubicBezTo>
                <a:cubicBezTo>
                  <a:pt x="280" y="517"/>
                  <a:pt x="362" y="331"/>
                  <a:pt x="506" y="198"/>
                </a:cubicBezTo>
                <a:cubicBezTo>
                  <a:pt x="587" y="286"/>
                  <a:pt x="587" y="286"/>
                  <a:pt x="587" y="286"/>
                </a:cubicBezTo>
                <a:cubicBezTo>
                  <a:pt x="467" y="397"/>
                  <a:pt x="400" y="550"/>
                  <a:pt x="400" y="713"/>
                </a:cubicBezTo>
                <a:cubicBezTo>
                  <a:pt x="400" y="876"/>
                  <a:pt x="468" y="1030"/>
                  <a:pt x="588" y="1140"/>
                </a:cubicBezTo>
                <a:lnTo>
                  <a:pt x="507" y="1229"/>
                </a:lnTo>
                <a:close/>
                <a:moveTo>
                  <a:pt x="1451" y="198"/>
                </a:moveTo>
                <a:cubicBezTo>
                  <a:pt x="1596" y="330"/>
                  <a:pt x="1678" y="516"/>
                  <a:pt x="1678" y="713"/>
                </a:cubicBezTo>
                <a:cubicBezTo>
                  <a:pt x="1678" y="910"/>
                  <a:pt x="1596" y="1097"/>
                  <a:pt x="1450" y="1230"/>
                </a:cubicBezTo>
                <a:cubicBezTo>
                  <a:pt x="1369" y="1141"/>
                  <a:pt x="1369" y="1141"/>
                  <a:pt x="1369" y="1141"/>
                </a:cubicBezTo>
                <a:cubicBezTo>
                  <a:pt x="1490" y="1031"/>
                  <a:pt x="1558" y="877"/>
                  <a:pt x="1558" y="713"/>
                </a:cubicBezTo>
                <a:cubicBezTo>
                  <a:pt x="1558" y="550"/>
                  <a:pt x="1490" y="396"/>
                  <a:pt x="1370" y="286"/>
                </a:cubicBezTo>
                <a:lnTo>
                  <a:pt x="1451" y="198"/>
                </a:lnTo>
                <a:close/>
                <a:moveTo>
                  <a:pt x="308" y="1426"/>
                </a:moveTo>
                <a:cubicBezTo>
                  <a:pt x="111" y="1241"/>
                  <a:pt x="0" y="984"/>
                  <a:pt x="0" y="713"/>
                </a:cubicBezTo>
                <a:cubicBezTo>
                  <a:pt x="0" y="442"/>
                  <a:pt x="110" y="186"/>
                  <a:pt x="307" y="1"/>
                </a:cubicBezTo>
                <a:cubicBezTo>
                  <a:pt x="390" y="88"/>
                  <a:pt x="390" y="88"/>
                  <a:pt x="390" y="88"/>
                </a:cubicBezTo>
                <a:cubicBezTo>
                  <a:pt x="217" y="251"/>
                  <a:pt x="120" y="476"/>
                  <a:pt x="120" y="713"/>
                </a:cubicBezTo>
                <a:cubicBezTo>
                  <a:pt x="120" y="952"/>
                  <a:pt x="216" y="1176"/>
                  <a:pt x="390" y="1339"/>
                </a:cubicBezTo>
                <a:lnTo>
                  <a:pt x="308" y="1426"/>
                </a:lnTo>
                <a:close/>
                <a:moveTo>
                  <a:pt x="1650" y="0"/>
                </a:moveTo>
                <a:cubicBezTo>
                  <a:pt x="1846" y="185"/>
                  <a:pt x="1958" y="443"/>
                  <a:pt x="1958" y="713"/>
                </a:cubicBezTo>
                <a:cubicBezTo>
                  <a:pt x="1958" y="984"/>
                  <a:pt x="1846" y="1242"/>
                  <a:pt x="1648" y="1427"/>
                </a:cubicBezTo>
                <a:cubicBezTo>
                  <a:pt x="1566" y="1340"/>
                  <a:pt x="1566" y="1340"/>
                  <a:pt x="1566" y="1340"/>
                </a:cubicBezTo>
                <a:cubicBezTo>
                  <a:pt x="1741" y="1176"/>
                  <a:pt x="1838" y="952"/>
                  <a:pt x="1838" y="713"/>
                </a:cubicBezTo>
                <a:cubicBezTo>
                  <a:pt x="1838" y="475"/>
                  <a:pt x="1741" y="250"/>
                  <a:pt x="1568" y="87"/>
                </a:cubicBezTo>
                <a:lnTo>
                  <a:pt x="16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879BAA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4" name="Titel 1"/>
          <p:cNvSpPr txBox="1"/>
          <p:nvPr/>
        </p:nvSpPr>
        <p:spPr bwMode="auto">
          <a:xfrm>
            <a:off x="2214842" y="5037926"/>
            <a:ext cx="4471638" cy="42079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</a:ln>
        </p:spPr>
        <p:txBody>
          <a:bodyPr vert="horz" wrap="square" lIns="0" tIns="0" rIns="0" bIns="0" numCol="1" anchor="ctr" anchorCtr="0" compatLnSpc="1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de-DE" sz="2000" b="1">
                <a:solidFill>
                  <a:schemeClr val="dk2"/>
                </a:solidFill>
                <a:latin typeface="Arial" panose="020B0604020202090204" pitchFamily="34" charset="0"/>
                <a:ea typeface="+mj-ea"/>
                <a:cs typeface="Arial" panose="020B060402020209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panose="020B060007020508020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9pPr>
          </a:lstStyle>
          <a:p>
            <a:pPr algn="ctr">
              <a:spcBef>
                <a:spcPts val="3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zh-CN" altLang="en-US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分成四组，用</a:t>
            </a:r>
            <a:r>
              <a:rPr lang="en-US" altLang="zh-CN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15</a:t>
            </a:r>
            <a:r>
              <a:rPr lang="zh-CN" altLang="en-US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分钟讨论下面的场景</a:t>
            </a:r>
            <a:endParaRPr lang="en-US" altLang="zh-CN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课堂活动：学校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=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？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Rectangle 11"/>
          <p:cNvSpPr/>
          <p:nvPr/>
        </p:nvSpPr>
        <p:spPr bwMode="auto">
          <a:xfrm>
            <a:off x="7758533" y="1161061"/>
            <a:ext cx="2885953" cy="4736621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88520" y="1500985"/>
            <a:ext cx="2736304" cy="1824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21131" y="1484413"/>
            <a:ext cx="2736304" cy="1864612"/>
          </a:xfrm>
          <a:prstGeom prst="rect">
            <a:avLst/>
          </a:prstGeom>
        </p:spPr>
      </p:pic>
      <p:pic>
        <p:nvPicPr>
          <p:cNvPr id="8" name="Picture 7" descr="See the source imag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1788520" y="3771373"/>
            <a:ext cx="2736306" cy="182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64025" y="3595435"/>
            <a:ext cx="2527583" cy="2106319"/>
          </a:xfrm>
          <a:prstGeom prst="rect">
            <a:avLst/>
          </a:prstGeom>
        </p:spPr>
      </p:pic>
      <p:sp>
        <p:nvSpPr>
          <p:cNvPr id="10" name="Rechteck 2"/>
          <p:cNvSpPr/>
          <p:nvPr/>
        </p:nvSpPr>
        <p:spPr bwMode="auto">
          <a:xfrm>
            <a:off x="7867361" y="1892801"/>
            <a:ext cx="2730119" cy="30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t" anchorCtr="0" compatLnSpc="1"/>
          <a:lstStyle/>
          <a:p>
            <a:pPr marL="20002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上学</a:t>
            </a:r>
            <a:r>
              <a:rPr lang="en-US" altLang="zh-CN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/</a:t>
            </a: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放学路上有什么？</a:t>
            </a:r>
            <a:endParaRPr lang="en-US" altLang="zh-CN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20002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什么能变得更聪明？</a:t>
            </a:r>
            <a:endParaRPr lang="en-US" altLang="zh-CN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20002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什么能联网？</a:t>
            </a:r>
            <a:endParaRPr lang="en-US" altLang="zh-CN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20002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描述你想象的物联网应用</a:t>
            </a:r>
            <a:endParaRPr lang="en-US" altLang="zh-CN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20002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它们带来了什么好处？</a:t>
            </a:r>
            <a:endParaRPr lang="en-US" altLang="zh-CN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20002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它们解决了什么问题？</a:t>
            </a:r>
            <a:endParaRPr lang="en-US" altLang="zh-CN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1" name="Rechteck 2"/>
          <p:cNvSpPr/>
          <p:nvPr/>
        </p:nvSpPr>
        <p:spPr bwMode="auto">
          <a:xfrm>
            <a:off x="7901549" y="1218296"/>
            <a:ext cx="2154726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和小组成员讨论下面的问题：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2" name="Rechteck 2"/>
          <p:cNvSpPr/>
          <p:nvPr/>
        </p:nvSpPr>
        <p:spPr bwMode="auto">
          <a:xfrm>
            <a:off x="7901549" y="5210323"/>
            <a:ext cx="2513949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参考左边的图片，把你的想法画出来吧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72482" y="960915"/>
            <a:ext cx="2730119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</a:rPr>
              <a:t>小组一：上学</a:t>
            </a: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</a:rPr>
              <a:t>放学路上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</a:endParaRPr>
          </a:p>
        </p:txBody>
      </p:sp>
      <p:sp>
        <p:nvSpPr>
          <p:cNvPr id="14" name="Rectangle 6"/>
          <p:cNvSpPr/>
          <p:nvPr/>
        </p:nvSpPr>
        <p:spPr bwMode="auto">
          <a:xfrm>
            <a:off x="7653743" y="1054801"/>
            <a:ext cx="3496339" cy="4852734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5" name="Rechteck 2"/>
          <p:cNvSpPr/>
          <p:nvPr/>
        </p:nvSpPr>
        <p:spPr bwMode="auto">
          <a:xfrm>
            <a:off x="7731659" y="1875315"/>
            <a:ext cx="3418423" cy="30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t" anchorCtr="0" compatLnSpc="1"/>
          <a:lstStyle/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上学</a:t>
            </a: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放学路上里有什么？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什么能变得更聪明？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什么能联网？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描述你想象的物联网应用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它们带来了什么好处？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它们解决了什么问题？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6" name="Rechteck 2"/>
          <p:cNvSpPr/>
          <p:nvPr/>
        </p:nvSpPr>
        <p:spPr bwMode="auto">
          <a:xfrm>
            <a:off x="7752940" y="1193273"/>
            <a:ext cx="2875508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和小组成员讨论下面的问题：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7" name="Rechteck 2"/>
          <p:cNvSpPr/>
          <p:nvPr/>
        </p:nvSpPr>
        <p:spPr bwMode="auto">
          <a:xfrm>
            <a:off x="7731659" y="5061071"/>
            <a:ext cx="3270601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参考左边的图片，把你的想法画出来吧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课堂活动：学校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=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？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24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5244" y="1659955"/>
            <a:ext cx="5962650" cy="2981325"/>
          </a:xfrm>
          <a:prstGeom prst="rect">
            <a:avLst/>
          </a:prstGeom>
        </p:spPr>
      </p:pic>
      <p:pic>
        <p:nvPicPr>
          <p:cNvPr id="25" name="Picture 5" descr="See the source image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5622508" y="2549844"/>
            <a:ext cx="435629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00" r="90000">
                        <a14:foregroundMark x1="33500" y1="22059" x2="33500" y2="22059"/>
                        <a14:foregroundMark x1="30500" y1="66176" x2="30500" y2="66176"/>
                        <a14:foregroundMark x1="14000" y1="26471" x2="14000" y2="26471"/>
                        <a14:foregroundMark x1="12000" y1="22059" x2="12000" y2="22059"/>
                        <a14:foregroundMark x1="9500" y1="70588" x2="9500" y2="70588"/>
                        <a14:foregroundMark x1="21500" y1="58824" x2="21500" y2="58824"/>
                        <a14:foregroundMark x1="48000" y1="60294" x2="48000" y2="60294"/>
                        <a14:foregroundMark x1="71000" y1="58824" x2="71000" y2="58824"/>
                        <a14:foregroundMark x1="81000" y1="16176" x2="81000" y2="1617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436818" y="2818331"/>
            <a:ext cx="1282044" cy="432048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425244" y="1063724"/>
            <a:ext cx="4739640" cy="375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</a:rPr>
              <a:t>小组二：教室里</a:t>
            </a:r>
            <a:endParaRPr lang="en-US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</a:endParaRPr>
          </a:p>
        </p:txBody>
      </p:sp>
      <p:sp>
        <p:nvSpPr>
          <p:cNvPr id="30" name="Rectangle 6"/>
          <p:cNvSpPr/>
          <p:nvPr/>
        </p:nvSpPr>
        <p:spPr bwMode="auto">
          <a:xfrm>
            <a:off x="7653743" y="1054801"/>
            <a:ext cx="3496339" cy="4852734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31" name="Rechteck 2"/>
          <p:cNvSpPr/>
          <p:nvPr/>
        </p:nvSpPr>
        <p:spPr bwMode="auto">
          <a:xfrm>
            <a:off x="7731659" y="1875315"/>
            <a:ext cx="3418423" cy="30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t" anchorCtr="0" compatLnSpc="1"/>
          <a:lstStyle/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教室里有什么？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什么能变得更聪明？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什么能联网？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描述你想象的物联网应用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它们带来了什么好处？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它们解决了什么问题？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32" name="Rechteck 2"/>
          <p:cNvSpPr/>
          <p:nvPr/>
        </p:nvSpPr>
        <p:spPr bwMode="auto">
          <a:xfrm>
            <a:off x="7752940" y="1193273"/>
            <a:ext cx="2875508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和小组成员讨论下面的问题：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33" name="Rechteck 2"/>
          <p:cNvSpPr/>
          <p:nvPr/>
        </p:nvSpPr>
        <p:spPr bwMode="auto">
          <a:xfrm>
            <a:off x="7731659" y="5061071"/>
            <a:ext cx="3270601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参考左边的图片，把你的想法画出来吧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课堂活动：学校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=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？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1" cstate="screen"/>
          <a:srcRect l="902" r="2141" b="11153"/>
          <a:stretch>
            <a:fillRect/>
          </a:stretch>
        </p:blipFill>
        <p:spPr>
          <a:xfrm>
            <a:off x="1758605" y="1440331"/>
            <a:ext cx="5730720" cy="268385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45366" y="1833956"/>
            <a:ext cx="1579541" cy="31519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 rotWithShape="1">
          <a:blip r:embed="rId3" cstate="screen"/>
          <a:srcRect t="10600" b="10652"/>
          <a:stretch>
            <a:fillRect/>
          </a:stretch>
        </p:blipFill>
        <p:spPr>
          <a:xfrm>
            <a:off x="1567596" y="4155519"/>
            <a:ext cx="2852993" cy="1872207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669142" y="4155519"/>
            <a:ext cx="2655765" cy="189124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62252" y="912742"/>
            <a:ext cx="4739640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小组三：学校食堂</a:t>
            </a:r>
            <a:endParaRPr lang="en-US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4" name="Rectangle 6"/>
          <p:cNvSpPr/>
          <p:nvPr/>
        </p:nvSpPr>
        <p:spPr bwMode="auto">
          <a:xfrm>
            <a:off x="7653743" y="1054801"/>
            <a:ext cx="3496339" cy="4852734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5" name="Rechteck 2"/>
          <p:cNvSpPr/>
          <p:nvPr/>
        </p:nvSpPr>
        <p:spPr bwMode="auto">
          <a:xfrm>
            <a:off x="7731659" y="1875315"/>
            <a:ext cx="3418423" cy="30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t" anchorCtr="0" compatLnSpc="1"/>
          <a:lstStyle/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学校食堂里有什么？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什么能变得更聪明？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什么能联网？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描述你想象的物联网应用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它们带来了什么好处？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它们解决了什么问题？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6" name="Rechteck 2"/>
          <p:cNvSpPr/>
          <p:nvPr/>
        </p:nvSpPr>
        <p:spPr bwMode="auto">
          <a:xfrm>
            <a:off x="7752940" y="1193273"/>
            <a:ext cx="2875508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和小组成员讨论下面的问题：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7" name="Rechteck 2"/>
          <p:cNvSpPr/>
          <p:nvPr/>
        </p:nvSpPr>
        <p:spPr bwMode="auto">
          <a:xfrm>
            <a:off x="7731659" y="5061071"/>
            <a:ext cx="3270601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参考左边的图片，把你的想法画出来吧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内容和主题概要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>
              <a:ea typeface="Siemens Sans Global" pitchFamily="2" charset="-128"/>
            </a:endParaRPr>
          </a:p>
          <a:p>
            <a:endParaRPr lang="en-US" dirty="0">
              <a:ea typeface="Siemens Sans Global" pitchFamily="2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9" name="Agenda" descr="Sample table of contents"/>
          <p:cNvSpPr>
            <a:spLocks noGrp="1"/>
          </p:cNvSpPr>
          <p:nvPr>
            <p:ph type="body" sz="quarter" idx="12"/>
          </p:nvPr>
        </p:nvSpPr>
        <p:spPr>
          <a:xfrm>
            <a:off x="410210" y="1053465"/>
            <a:ext cx="6387465" cy="4751070"/>
          </a:xfrm>
        </p:spPr>
        <p:txBody>
          <a:bodyPr/>
          <a:lstStyle/>
          <a:p>
            <a:r>
              <a:rPr lang="zh-CN" altLang="en-US" sz="2400" b="1" dirty="0">
                <a:ea typeface="Siemens Sans Global" pitchFamily="2" charset="-128"/>
              </a:rPr>
              <a:t>我的“物联网”学校</a:t>
            </a:r>
            <a:endParaRPr lang="en-US" sz="2400" b="1" noProof="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一个飞速变化的世界</a:t>
            </a:r>
            <a:r>
              <a:rPr lang="en-GB" altLang="zh-CN" sz="20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                                </a:t>
            </a:r>
            <a:r>
              <a:rPr lang="en-US" sz="2000" noProof="0" dirty="0">
                <a:ea typeface="Siemens Sans Global" pitchFamily="2" charset="-128"/>
              </a:rPr>
              <a:t>3</a:t>
            </a:r>
            <a:endParaRPr lang="en-US" sz="2000" noProof="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物联网的例子和定义                                </a:t>
            </a:r>
            <a:r>
              <a:rPr lang="en-US" altLang="zh-CN" sz="2000" dirty="0">
                <a:ea typeface="Siemens Sans Global" pitchFamily="2" charset="-128"/>
              </a:rPr>
              <a:t>5</a:t>
            </a:r>
            <a:endParaRPr lang="en-US" altLang="zh-CN" sz="200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学校里的一天                              </a:t>
            </a:r>
            <a:r>
              <a:rPr lang="en-US" altLang="zh-CN" sz="20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   </a:t>
            </a:r>
            <a:r>
              <a:rPr lang="zh-CN" altLang="en-US" sz="20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         </a:t>
            </a:r>
            <a:r>
              <a:rPr lang="en-US" altLang="zh-CN" sz="20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14</a:t>
            </a:r>
            <a:endParaRPr lang="en-US" altLang="zh-CN" sz="2000" noProof="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ea typeface="Siemens Sans Global" pitchFamily="2" charset="-128"/>
              </a:rPr>
              <a:t>课堂总结：学校</a:t>
            </a:r>
            <a:r>
              <a:rPr lang="en-US" altLang="zh-CN" sz="2000" dirty="0">
                <a:ea typeface="Siemens Sans Global" pitchFamily="2" charset="-128"/>
              </a:rPr>
              <a:t>+</a:t>
            </a:r>
            <a:r>
              <a:rPr lang="zh-CN" altLang="en-US" sz="2000" dirty="0">
                <a:ea typeface="Siemens Sans Global" pitchFamily="2" charset="-128"/>
              </a:rPr>
              <a:t>物联网</a:t>
            </a:r>
            <a:r>
              <a:rPr lang="en-US" altLang="zh-CN" sz="2000" dirty="0">
                <a:ea typeface="Siemens Sans Global" pitchFamily="2" charset="-128"/>
              </a:rPr>
              <a:t>=</a:t>
            </a:r>
            <a:r>
              <a:rPr lang="zh-CN" altLang="en-US" sz="2000" dirty="0">
                <a:ea typeface="Siemens Sans Global" pitchFamily="2" charset="-128"/>
              </a:rPr>
              <a:t>？       </a:t>
            </a:r>
            <a:r>
              <a:rPr lang="en-US" altLang="zh-CN" sz="2000" dirty="0">
                <a:ea typeface="Siemens Sans Global" pitchFamily="2" charset="-128"/>
              </a:rPr>
              <a:t>   </a:t>
            </a:r>
            <a:r>
              <a:rPr lang="zh-CN" altLang="en-US" sz="2000" dirty="0">
                <a:ea typeface="Siemens Sans Global" pitchFamily="2" charset="-128"/>
              </a:rPr>
              <a:t>       </a:t>
            </a:r>
            <a:r>
              <a:rPr lang="en-US" altLang="zh-CN" sz="2000" dirty="0">
                <a:ea typeface="Siemens Sans Global" pitchFamily="2" charset="-128"/>
              </a:rPr>
              <a:t>16</a:t>
            </a:r>
            <a:endParaRPr lang="en-US" altLang="zh-CN" sz="200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ea typeface="Siemens Sans Global" pitchFamily="2" charset="-128"/>
              </a:rPr>
              <a:t>想法展示与总结                        </a:t>
            </a:r>
            <a:r>
              <a:rPr lang="en-US" altLang="zh-CN" sz="2000" dirty="0">
                <a:ea typeface="Siemens Sans Global" pitchFamily="2" charset="-128"/>
              </a:rPr>
              <a:t>          </a:t>
            </a:r>
            <a:r>
              <a:rPr lang="zh-CN" altLang="en-US" sz="2000" dirty="0">
                <a:ea typeface="Siemens Sans Global" pitchFamily="2" charset="-128"/>
              </a:rPr>
              <a:t>    </a:t>
            </a:r>
            <a:r>
              <a:rPr lang="en-US" altLang="zh-CN" sz="2000" dirty="0">
                <a:ea typeface="Siemens Sans Global" pitchFamily="2" charset="-128"/>
              </a:rPr>
              <a:t>21</a:t>
            </a:r>
            <a:endParaRPr lang="en-US" altLang="zh-CN" sz="2000" dirty="0">
              <a:ea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dirty="0">
                <a:ea typeface="Siemens Sans Global" pitchFamily="2" charset="-128"/>
              </a:rPr>
              <a:t>家庭作业：我的家</a:t>
            </a:r>
            <a:r>
              <a:rPr lang="en-US" altLang="zh-CN" sz="2000" dirty="0">
                <a:ea typeface="Siemens Sans Global" pitchFamily="2" charset="-128"/>
              </a:rPr>
              <a:t>+</a:t>
            </a:r>
            <a:r>
              <a:rPr lang="zh-CN" altLang="en-US" sz="2000" dirty="0">
                <a:ea typeface="Siemens Sans Global" pitchFamily="2" charset="-128"/>
              </a:rPr>
              <a:t>物联网</a:t>
            </a:r>
            <a:r>
              <a:rPr lang="en-US" altLang="zh-CN" sz="2000" dirty="0">
                <a:ea typeface="Siemens Sans Global" pitchFamily="2" charset="-128"/>
              </a:rPr>
              <a:t>=</a:t>
            </a:r>
            <a:r>
              <a:rPr lang="zh-CN" altLang="en-US" sz="2000" dirty="0">
                <a:ea typeface="Siemens Sans Global" pitchFamily="2" charset="-128"/>
              </a:rPr>
              <a:t>？         </a:t>
            </a:r>
            <a:r>
              <a:rPr lang="en-US" altLang="zh-CN" sz="2000" dirty="0">
                <a:ea typeface="Siemens Sans Global" pitchFamily="2" charset="-128"/>
              </a:rPr>
              <a:t> </a:t>
            </a:r>
            <a:r>
              <a:rPr lang="zh-CN" altLang="en-US" sz="2000" dirty="0">
                <a:ea typeface="Siemens Sans Global" pitchFamily="2" charset="-128"/>
              </a:rPr>
              <a:t>   </a:t>
            </a:r>
            <a:r>
              <a:rPr lang="en-US" altLang="zh-CN" sz="2000" dirty="0">
                <a:ea typeface="Siemens Sans Global" pitchFamily="2" charset="-128"/>
              </a:rPr>
              <a:t>24</a:t>
            </a:r>
            <a:r>
              <a:rPr lang="zh-CN" altLang="en-US" sz="2000" dirty="0">
                <a:ea typeface="Siemens Sans Global" pitchFamily="2" charset="-128"/>
              </a:rPr>
              <a:t>     </a:t>
            </a:r>
            <a:endParaRPr lang="en-US" sz="2000" noProof="0" dirty="0">
              <a:ea typeface="Siemens Sans Global" pitchFamily="2" charset="-128"/>
            </a:endParaRPr>
          </a:p>
        </p:txBody>
      </p:sp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1" cstate="screen"/>
          <a:srcRect r="-13"/>
          <a:stretch>
            <a:fillRect/>
          </a:stretch>
        </p:blipFill>
        <p:spPr>
          <a:xfrm>
            <a:off x="7081521" y="1582189"/>
            <a:ext cx="4236098" cy="31770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课堂活动：学校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</a:t>
            </a:r>
            <a:r>
              <a:rPr lang="en-US" altLang="zh-CN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=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？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Rectangle 6"/>
          <p:cNvSpPr/>
          <p:nvPr/>
        </p:nvSpPr>
        <p:spPr bwMode="auto">
          <a:xfrm>
            <a:off x="7653743" y="1054801"/>
            <a:ext cx="3496339" cy="4852734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6" name="Rechteck 2"/>
          <p:cNvSpPr/>
          <p:nvPr/>
        </p:nvSpPr>
        <p:spPr bwMode="auto">
          <a:xfrm>
            <a:off x="7731659" y="1875315"/>
            <a:ext cx="3418423" cy="30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t" anchorCtr="0" compatLnSpc="1"/>
          <a:lstStyle/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操场上有什么？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什么能变得更聪明？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什么能联网？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描述你想象的物联网应用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它们带来了什么好处？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144145" indent="-200025">
              <a:spcBef>
                <a:spcPts val="1800"/>
              </a:spcBef>
              <a:buClr>
                <a:srgbClr val="879BAA">
                  <a:lumMod val="100000"/>
                </a:srgbClr>
              </a:buClr>
              <a:buSzPct val="100000"/>
              <a:buFontTx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它们解决了什么问题？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63552" y="1416936"/>
            <a:ext cx="5940660" cy="2478350"/>
          </a:xfrm>
          <a:prstGeom prst="rect">
            <a:avLst/>
          </a:prstGeom>
          <a:ln>
            <a:noFill/>
            <a:prstDash val="sysDash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ysDash"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564127" y="3895287"/>
            <a:ext cx="2591569" cy="1908213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18260" y="4000443"/>
            <a:ext cx="2885953" cy="1907092"/>
          </a:xfrm>
          <a:prstGeom prst="rect">
            <a:avLst/>
          </a:prstGeom>
        </p:spPr>
      </p:pic>
      <p:sp>
        <p:nvSpPr>
          <p:cNvPr id="10" name="Rechteck 2"/>
          <p:cNvSpPr/>
          <p:nvPr/>
        </p:nvSpPr>
        <p:spPr bwMode="auto">
          <a:xfrm>
            <a:off x="7752940" y="1193273"/>
            <a:ext cx="2875508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和小组成员讨论下面的问题：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1" name="Rechteck 2"/>
          <p:cNvSpPr/>
          <p:nvPr/>
        </p:nvSpPr>
        <p:spPr bwMode="auto">
          <a:xfrm>
            <a:off x="7731659" y="5061071"/>
            <a:ext cx="3270601" cy="64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D9E1"/>
                </a:solidFill>
              </a14:hiddenFill>
            </a:ext>
          </a:extLst>
        </p:spPr>
        <p:txBody>
          <a:bodyPr vert="horz" wrap="square" lIns="0" tIns="0" rIns="0" bIns="0" numCol="1" rtlCol="0" anchor="ctr" anchorCtr="0" compatLnSpc="1"/>
          <a:lstStyle/>
          <a:p>
            <a:pPr>
              <a:spcBef>
                <a:spcPts val="450"/>
              </a:spcBef>
              <a:buClr>
                <a:srgbClr val="879BAA"/>
              </a:buClr>
            </a:pPr>
            <a:r>
              <a:rPr lang="en-US" altLang="zh-CN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2. </a:t>
            </a:r>
            <a:r>
              <a:rPr lang="zh-CN" altLang="en-US" sz="2000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参考左边的图片，把你的想法画出来吧</a:t>
            </a:r>
            <a:endParaRPr lang="zh-CN" altLang="en-US" sz="2000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01203" y="973560"/>
            <a:ext cx="4739640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小组四：操场上</a:t>
            </a:r>
            <a:endParaRPr lang="en-US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想法展示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162" y="1231019"/>
            <a:ext cx="5385916" cy="384808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86768" y="2240869"/>
            <a:ext cx="3564396" cy="1846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推选一位代表，</a:t>
            </a:r>
            <a:endParaRPr lang="en-US" altLang="zh-CN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用</a:t>
            </a:r>
            <a:r>
              <a:rPr lang="en-US" altLang="zh-CN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3</a:t>
            </a: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分钟向大家分享你们小组的想法吧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总结：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我们今天学到了什么？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pSp>
        <p:nvGrpSpPr>
          <p:cNvPr id="9" name="Group 33"/>
          <p:cNvGrpSpPr/>
          <p:nvPr/>
        </p:nvGrpSpPr>
        <p:grpSpPr>
          <a:xfrm>
            <a:off x="2662152" y="1690201"/>
            <a:ext cx="6772474" cy="530028"/>
            <a:chOff x="2087724" y="1883636"/>
            <a:chExt cx="6772474" cy="530028"/>
          </a:xfrm>
        </p:grpSpPr>
        <p:sp>
          <p:nvSpPr>
            <p:cNvPr id="10" name="Rectangle 7"/>
            <p:cNvSpPr/>
            <p:nvPr/>
          </p:nvSpPr>
          <p:spPr>
            <a:xfrm>
              <a:off x="2087724" y="1907185"/>
              <a:ext cx="67724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物联网  </a:t>
              </a:r>
              <a:r>
                <a:rPr lang="en-US" altLang="zh-CN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=  </a:t>
              </a: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物  </a:t>
              </a:r>
              <a:r>
                <a:rPr lang="en-US" altLang="zh-CN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+  </a:t>
              </a: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互联网  </a:t>
              </a:r>
              <a:r>
                <a:rPr lang="en-US" altLang="zh-CN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+  (</a:t>
              </a: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智能）</a:t>
              </a:r>
              <a:endParaRPr 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11" name="Oval 8"/>
            <p:cNvSpPr/>
            <p:nvPr/>
          </p:nvSpPr>
          <p:spPr bwMode="auto">
            <a:xfrm>
              <a:off x="4594993" y="1883636"/>
              <a:ext cx="530028" cy="530028"/>
            </a:xfrm>
            <a:prstGeom prst="ellipse">
              <a:avLst/>
            </a:prstGeom>
            <a:noFill/>
            <a:ln w="19050" cap="flat" cmpd="sng" algn="ctr">
              <a:solidFill>
                <a:srgbClr val="41AAA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panose="05000000000000000000" charset="0"/>
                <a:buNone/>
              </a:pPr>
              <a:endParaRPr lang="en-US" b="1" dirty="0" err="1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12" name="Oval 9"/>
            <p:cNvSpPr/>
            <p:nvPr/>
          </p:nvSpPr>
          <p:spPr bwMode="auto">
            <a:xfrm>
              <a:off x="4796507" y="2310143"/>
              <a:ext cx="45720" cy="45720"/>
            </a:xfrm>
            <a:prstGeom prst="ellipse">
              <a:avLst/>
            </a:prstGeom>
            <a:solidFill>
              <a:srgbClr val="0064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panose="05000000000000000000" charset="0"/>
                <a:buNone/>
              </a:pPr>
              <a:endParaRPr lang="en-US" b="1" dirty="0" err="1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13" name="Oval 10"/>
            <p:cNvSpPr/>
            <p:nvPr/>
          </p:nvSpPr>
          <p:spPr bwMode="auto">
            <a:xfrm>
              <a:off x="5777085" y="2310143"/>
              <a:ext cx="45720" cy="45720"/>
            </a:xfrm>
            <a:prstGeom prst="ellipse">
              <a:avLst/>
            </a:prstGeom>
            <a:solidFill>
              <a:srgbClr val="0064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panose="05000000000000000000" charset="0"/>
                <a:buNone/>
              </a:pPr>
              <a:endParaRPr lang="en-US" b="1" dirty="0" err="1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14" name="Oval 11"/>
            <p:cNvSpPr/>
            <p:nvPr/>
          </p:nvSpPr>
          <p:spPr bwMode="auto">
            <a:xfrm>
              <a:off x="6039717" y="2310143"/>
              <a:ext cx="45720" cy="45720"/>
            </a:xfrm>
            <a:prstGeom prst="ellipse">
              <a:avLst/>
            </a:prstGeom>
            <a:solidFill>
              <a:srgbClr val="0064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panose="05000000000000000000" charset="0"/>
                <a:buNone/>
              </a:pPr>
              <a:endParaRPr lang="en-US" b="1" dirty="0" err="1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sp>
        <p:nvSpPr>
          <p:cNvPr id="15" name="Rectangle 12"/>
          <p:cNvSpPr/>
          <p:nvPr/>
        </p:nvSpPr>
        <p:spPr>
          <a:xfrm>
            <a:off x="1113980" y="1713751"/>
            <a:ext cx="5512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1.</a:t>
            </a:r>
            <a:r>
              <a:rPr lang="zh-CN" altLang="en-US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物联网的定义</a:t>
            </a:r>
            <a:endParaRPr lang="en-US" sz="2400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6" name="Rectangle 13"/>
          <p:cNvSpPr/>
          <p:nvPr/>
        </p:nvSpPr>
        <p:spPr>
          <a:xfrm>
            <a:off x="1113980" y="2603945"/>
            <a:ext cx="5512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2.</a:t>
            </a:r>
            <a:r>
              <a:rPr lang="zh-CN" altLang="en-US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物联网的特点</a:t>
            </a:r>
            <a:endParaRPr lang="en-US" sz="2400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grpSp>
        <p:nvGrpSpPr>
          <p:cNvPr id="17" name="Group 34"/>
          <p:cNvGrpSpPr/>
          <p:nvPr/>
        </p:nvGrpSpPr>
        <p:grpSpPr>
          <a:xfrm>
            <a:off x="3732889" y="2512440"/>
            <a:ext cx="4834975" cy="652150"/>
            <a:chOff x="3479745" y="2705875"/>
            <a:chExt cx="4834975" cy="652150"/>
          </a:xfrm>
        </p:grpSpPr>
        <p:grpSp>
          <p:nvGrpSpPr>
            <p:cNvPr id="18" name="Group 15"/>
            <p:cNvGrpSpPr>
              <a:grpSpLocks noChangeAspect="1"/>
            </p:cNvGrpSpPr>
            <p:nvPr/>
          </p:nvGrpSpPr>
          <p:grpSpPr>
            <a:xfrm flipH="1">
              <a:off x="3479745" y="2705875"/>
              <a:ext cx="390296" cy="652150"/>
              <a:chOff x="2855913" y="579438"/>
              <a:chExt cx="3430587" cy="5730875"/>
            </a:xfrm>
          </p:grpSpPr>
          <p:sp>
            <p:nvSpPr>
              <p:cNvPr id="22" name="Freeform 82"/>
              <p:cNvSpPr>
                <a:spLocks noChangeAspect="1" noEditPoints="1"/>
              </p:cNvSpPr>
              <p:nvPr/>
            </p:nvSpPr>
            <p:spPr bwMode="auto">
              <a:xfrm>
                <a:off x="2855913" y="579438"/>
                <a:ext cx="3430587" cy="4267200"/>
              </a:xfrm>
              <a:custGeom>
                <a:avLst/>
                <a:gdLst>
                  <a:gd name="T0" fmla="*/ 295 w 915"/>
                  <a:gd name="T1" fmla="*/ 90 h 1138"/>
                  <a:gd name="T2" fmla="*/ 89 w 915"/>
                  <a:gd name="T3" fmla="*/ 387 h 1138"/>
                  <a:gd name="T4" fmla="*/ 141 w 915"/>
                  <a:gd name="T5" fmla="*/ 423 h 1138"/>
                  <a:gd name="T6" fmla="*/ 180 w 915"/>
                  <a:gd name="T7" fmla="*/ 372 h 1138"/>
                  <a:gd name="T8" fmla="*/ 311 w 915"/>
                  <a:gd name="T9" fmla="*/ 181 h 1138"/>
                  <a:gd name="T10" fmla="*/ 346 w 915"/>
                  <a:gd name="T11" fmla="*/ 126 h 1138"/>
                  <a:gd name="T12" fmla="*/ 295 w 915"/>
                  <a:gd name="T13" fmla="*/ 90 h 1138"/>
                  <a:gd name="T14" fmla="*/ 457 w 915"/>
                  <a:gd name="T15" fmla="*/ 0 h 1138"/>
                  <a:gd name="T16" fmla="*/ 915 w 915"/>
                  <a:gd name="T17" fmla="*/ 428 h 1138"/>
                  <a:gd name="T18" fmla="*/ 740 w 915"/>
                  <a:gd name="T19" fmla="*/ 900 h 1138"/>
                  <a:gd name="T20" fmla="*/ 684 w 915"/>
                  <a:gd name="T21" fmla="*/ 1095 h 1138"/>
                  <a:gd name="T22" fmla="*/ 632 w 915"/>
                  <a:gd name="T23" fmla="*/ 1138 h 1138"/>
                  <a:gd name="T24" fmla="*/ 282 w 915"/>
                  <a:gd name="T25" fmla="*/ 1138 h 1138"/>
                  <a:gd name="T26" fmla="*/ 231 w 915"/>
                  <a:gd name="T27" fmla="*/ 1095 h 1138"/>
                  <a:gd name="T28" fmla="*/ 175 w 915"/>
                  <a:gd name="T29" fmla="*/ 900 h 1138"/>
                  <a:gd name="T30" fmla="*/ 0 w 915"/>
                  <a:gd name="T31" fmla="*/ 428 h 1138"/>
                  <a:gd name="T32" fmla="*/ 457 w 915"/>
                  <a:gd name="T33" fmla="*/ 0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5" h="1138">
                    <a:moveTo>
                      <a:pt x="295" y="90"/>
                    </a:moveTo>
                    <a:cubicBezTo>
                      <a:pt x="157" y="114"/>
                      <a:pt x="66" y="249"/>
                      <a:pt x="89" y="387"/>
                    </a:cubicBezTo>
                    <a:cubicBezTo>
                      <a:pt x="93" y="411"/>
                      <a:pt x="117" y="427"/>
                      <a:pt x="141" y="423"/>
                    </a:cubicBezTo>
                    <a:cubicBezTo>
                      <a:pt x="168" y="419"/>
                      <a:pt x="184" y="395"/>
                      <a:pt x="180" y="372"/>
                    </a:cubicBezTo>
                    <a:cubicBezTo>
                      <a:pt x="164" y="280"/>
                      <a:pt x="224" y="197"/>
                      <a:pt x="311" y="181"/>
                    </a:cubicBezTo>
                    <a:cubicBezTo>
                      <a:pt x="334" y="177"/>
                      <a:pt x="350" y="153"/>
                      <a:pt x="346" y="126"/>
                    </a:cubicBezTo>
                    <a:cubicBezTo>
                      <a:pt x="342" y="102"/>
                      <a:pt x="319" y="86"/>
                      <a:pt x="295" y="90"/>
                    </a:cubicBezTo>
                    <a:close/>
                    <a:moveTo>
                      <a:pt x="457" y="0"/>
                    </a:moveTo>
                    <a:cubicBezTo>
                      <a:pt x="712" y="0"/>
                      <a:pt x="915" y="194"/>
                      <a:pt x="915" y="428"/>
                    </a:cubicBezTo>
                    <a:cubicBezTo>
                      <a:pt x="915" y="579"/>
                      <a:pt x="816" y="734"/>
                      <a:pt x="740" y="900"/>
                    </a:cubicBezTo>
                    <a:cubicBezTo>
                      <a:pt x="740" y="900"/>
                      <a:pt x="740" y="900"/>
                      <a:pt x="684" y="1095"/>
                    </a:cubicBezTo>
                    <a:cubicBezTo>
                      <a:pt x="684" y="1118"/>
                      <a:pt x="660" y="1138"/>
                      <a:pt x="632" y="1138"/>
                    </a:cubicBezTo>
                    <a:cubicBezTo>
                      <a:pt x="632" y="1138"/>
                      <a:pt x="632" y="1138"/>
                      <a:pt x="282" y="1138"/>
                    </a:cubicBezTo>
                    <a:cubicBezTo>
                      <a:pt x="254" y="1138"/>
                      <a:pt x="231" y="1118"/>
                      <a:pt x="231" y="1095"/>
                    </a:cubicBezTo>
                    <a:cubicBezTo>
                      <a:pt x="231" y="1095"/>
                      <a:pt x="231" y="1095"/>
                      <a:pt x="175" y="900"/>
                    </a:cubicBezTo>
                    <a:cubicBezTo>
                      <a:pt x="99" y="734"/>
                      <a:pt x="0" y="579"/>
                      <a:pt x="0" y="428"/>
                    </a:cubicBezTo>
                    <a:cubicBezTo>
                      <a:pt x="0" y="194"/>
                      <a:pt x="203" y="0"/>
                      <a:pt x="457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23" name="Freeform 83"/>
              <p:cNvSpPr>
                <a:spLocks noChangeAspect="1"/>
              </p:cNvSpPr>
              <p:nvPr/>
            </p:nvSpPr>
            <p:spPr bwMode="auto">
              <a:xfrm>
                <a:off x="3736975" y="5248276"/>
                <a:ext cx="1660525" cy="450850"/>
              </a:xfrm>
              <a:custGeom>
                <a:avLst/>
                <a:gdLst>
                  <a:gd name="T0" fmla="*/ 443 w 443"/>
                  <a:gd name="T1" fmla="*/ 43 h 120"/>
                  <a:gd name="T2" fmla="*/ 0 w 443"/>
                  <a:gd name="T3" fmla="*/ 0 h 120"/>
                  <a:gd name="T4" fmla="*/ 9 w 443"/>
                  <a:gd name="T5" fmla="*/ 76 h 120"/>
                  <a:gd name="T6" fmla="*/ 433 w 443"/>
                  <a:gd name="T7" fmla="*/ 120 h 120"/>
                  <a:gd name="T8" fmla="*/ 443 w 443"/>
                  <a:gd name="T9" fmla="*/ 4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120">
                    <a:moveTo>
                      <a:pt x="443" y="43"/>
                    </a:moveTo>
                    <a:cubicBezTo>
                      <a:pt x="420" y="41"/>
                      <a:pt x="333" y="32"/>
                      <a:pt x="0" y="0"/>
                    </a:cubicBezTo>
                    <a:cubicBezTo>
                      <a:pt x="3" y="24"/>
                      <a:pt x="6" y="51"/>
                      <a:pt x="9" y="76"/>
                    </a:cubicBezTo>
                    <a:cubicBezTo>
                      <a:pt x="16" y="77"/>
                      <a:pt x="64" y="82"/>
                      <a:pt x="433" y="120"/>
                    </a:cubicBezTo>
                    <a:cubicBezTo>
                      <a:pt x="436" y="99"/>
                      <a:pt x="439" y="71"/>
                      <a:pt x="443" y="43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24" name="Freeform 84"/>
              <p:cNvSpPr>
                <a:spLocks noChangeAspect="1"/>
              </p:cNvSpPr>
              <p:nvPr/>
            </p:nvSpPr>
            <p:spPr bwMode="auto">
              <a:xfrm>
                <a:off x="3706813" y="4986338"/>
                <a:ext cx="1747837" cy="319088"/>
              </a:xfrm>
              <a:custGeom>
                <a:avLst/>
                <a:gdLst>
                  <a:gd name="T0" fmla="*/ 455 w 466"/>
                  <a:gd name="T1" fmla="*/ 85 h 85"/>
                  <a:gd name="T2" fmla="*/ 466 w 466"/>
                  <a:gd name="T3" fmla="*/ 0 h 85"/>
                  <a:gd name="T4" fmla="*/ 0 w 466"/>
                  <a:gd name="T5" fmla="*/ 0 h 85"/>
                  <a:gd name="T6" fmla="*/ 5 w 466"/>
                  <a:gd name="T7" fmla="*/ 41 h 85"/>
                  <a:gd name="T8" fmla="*/ 455 w 466"/>
                  <a:gd name="T9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6" h="85">
                    <a:moveTo>
                      <a:pt x="455" y="85"/>
                    </a:moveTo>
                    <a:cubicBezTo>
                      <a:pt x="461" y="39"/>
                      <a:pt x="466" y="0"/>
                      <a:pt x="46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7"/>
                      <a:pt x="5" y="41"/>
                    </a:cubicBezTo>
                    <a:lnTo>
                      <a:pt x="455" y="85"/>
                    </a:ln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25" name="Freeform 85"/>
              <p:cNvSpPr>
                <a:spLocks noChangeAspect="1"/>
              </p:cNvSpPr>
              <p:nvPr/>
            </p:nvSpPr>
            <p:spPr bwMode="auto">
              <a:xfrm>
                <a:off x="3786188" y="5641976"/>
                <a:ext cx="1563687" cy="390525"/>
              </a:xfrm>
              <a:custGeom>
                <a:avLst/>
                <a:gdLst>
                  <a:gd name="T0" fmla="*/ 0 w 417"/>
                  <a:gd name="T1" fmla="*/ 0 h 104"/>
                  <a:gd name="T2" fmla="*/ 7 w 417"/>
                  <a:gd name="T3" fmla="*/ 47 h 104"/>
                  <a:gd name="T4" fmla="*/ 20 w 417"/>
                  <a:gd name="T5" fmla="*/ 69 h 104"/>
                  <a:gd name="T6" fmla="*/ 376 w 417"/>
                  <a:gd name="T7" fmla="*/ 104 h 104"/>
                  <a:gd name="T8" fmla="*/ 417 w 417"/>
                  <a:gd name="T9" fmla="*/ 47 h 104"/>
                  <a:gd name="T10" fmla="*/ 417 w 417"/>
                  <a:gd name="T11" fmla="*/ 40 h 104"/>
                  <a:gd name="T12" fmla="*/ 0 w 417"/>
                  <a:gd name="T1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7" h="104">
                    <a:moveTo>
                      <a:pt x="0" y="0"/>
                    </a:moveTo>
                    <a:cubicBezTo>
                      <a:pt x="3" y="25"/>
                      <a:pt x="6" y="44"/>
                      <a:pt x="7" y="47"/>
                    </a:cubicBezTo>
                    <a:cubicBezTo>
                      <a:pt x="8" y="50"/>
                      <a:pt x="13" y="58"/>
                      <a:pt x="20" y="69"/>
                    </a:cubicBezTo>
                    <a:cubicBezTo>
                      <a:pt x="35" y="70"/>
                      <a:pt x="99" y="77"/>
                      <a:pt x="376" y="104"/>
                    </a:cubicBezTo>
                    <a:cubicBezTo>
                      <a:pt x="398" y="77"/>
                      <a:pt x="415" y="53"/>
                      <a:pt x="417" y="47"/>
                    </a:cubicBezTo>
                    <a:cubicBezTo>
                      <a:pt x="417" y="46"/>
                      <a:pt x="417" y="44"/>
                      <a:pt x="417" y="40"/>
                    </a:cubicBezTo>
                    <a:cubicBezTo>
                      <a:pt x="402" y="38"/>
                      <a:pt x="330" y="31"/>
                      <a:pt x="0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  <p:sp>
            <p:nvSpPr>
              <p:cNvPr id="26" name="Freeform 86"/>
              <p:cNvSpPr>
                <a:spLocks noChangeAspect="1"/>
              </p:cNvSpPr>
              <p:nvPr/>
            </p:nvSpPr>
            <p:spPr bwMode="auto">
              <a:xfrm>
                <a:off x="3943350" y="6005513"/>
                <a:ext cx="1173162" cy="304800"/>
              </a:xfrm>
              <a:custGeom>
                <a:avLst/>
                <a:gdLst>
                  <a:gd name="T0" fmla="*/ 0 w 313"/>
                  <a:gd name="T1" fmla="*/ 0 h 81"/>
                  <a:gd name="T2" fmla="*/ 101 w 313"/>
                  <a:gd name="T3" fmla="*/ 81 h 81"/>
                  <a:gd name="T4" fmla="*/ 238 w 313"/>
                  <a:gd name="T5" fmla="*/ 81 h 81"/>
                  <a:gd name="T6" fmla="*/ 313 w 313"/>
                  <a:gd name="T7" fmla="*/ 31 h 81"/>
                  <a:gd name="T8" fmla="*/ 0 w 313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81">
                    <a:moveTo>
                      <a:pt x="0" y="0"/>
                    </a:moveTo>
                    <a:cubicBezTo>
                      <a:pt x="29" y="37"/>
                      <a:pt x="72" y="81"/>
                      <a:pt x="101" y="81"/>
                    </a:cubicBezTo>
                    <a:cubicBezTo>
                      <a:pt x="238" y="81"/>
                      <a:pt x="238" y="81"/>
                      <a:pt x="238" y="81"/>
                    </a:cubicBezTo>
                    <a:cubicBezTo>
                      <a:pt x="259" y="81"/>
                      <a:pt x="288" y="58"/>
                      <a:pt x="313" y="31"/>
                    </a:cubicBezTo>
                    <a:cubicBezTo>
                      <a:pt x="298" y="30"/>
                      <a:pt x="237" y="24"/>
                      <a:pt x="0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endParaRPr>
              </a:p>
            </p:txBody>
          </p:sp>
        </p:grpSp>
        <p:sp>
          <p:nvSpPr>
            <p:cNvPr id="19" name="Rectangle 16"/>
            <p:cNvSpPr/>
            <p:nvPr/>
          </p:nvSpPr>
          <p:spPr>
            <a:xfrm>
              <a:off x="3844749" y="2801117"/>
              <a:ext cx="17331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聪明、智能化</a:t>
              </a:r>
              <a:endParaRPr 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20" name="Rectangle 22"/>
            <p:cNvSpPr/>
            <p:nvPr/>
          </p:nvSpPr>
          <p:spPr>
            <a:xfrm>
              <a:off x="6581553" y="2801117"/>
              <a:ext cx="17331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联网、连接性</a:t>
              </a:r>
              <a:endPara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21" name="Freeform 9"/>
            <p:cNvSpPr>
              <a:spLocks noChangeAspect="1" noEditPoints="1"/>
            </p:cNvSpPr>
            <p:nvPr/>
          </p:nvSpPr>
          <p:spPr bwMode="auto">
            <a:xfrm>
              <a:off x="5954924" y="2705875"/>
              <a:ext cx="628098" cy="652150"/>
            </a:xfrm>
            <a:custGeom>
              <a:avLst/>
              <a:gdLst>
                <a:gd name="T0" fmla="*/ 1058 w 1958"/>
                <a:gd name="T1" fmla="*/ 852 h 2034"/>
                <a:gd name="T2" fmla="*/ 1058 w 1958"/>
                <a:gd name="T3" fmla="*/ 2034 h 2034"/>
                <a:gd name="T4" fmla="*/ 898 w 1958"/>
                <a:gd name="T5" fmla="*/ 2034 h 2034"/>
                <a:gd name="T6" fmla="*/ 898 w 1958"/>
                <a:gd name="T7" fmla="*/ 852 h 2034"/>
                <a:gd name="T8" fmla="*/ 818 w 1958"/>
                <a:gd name="T9" fmla="*/ 714 h 2034"/>
                <a:gd name="T10" fmla="*/ 978 w 1958"/>
                <a:gd name="T11" fmla="*/ 554 h 2034"/>
                <a:gd name="T12" fmla="*/ 1138 w 1958"/>
                <a:gd name="T13" fmla="*/ 714 h 2034"/>
                <a:gd name="T14" fmla="*/ 1058 w 1958"/>
                <a:gd name="T15" fmla="*/ 852 h 2034"/>
                <a:gd name="T16" fmla="*/ 707 w 1958"/>
                <a:gd name="T17" fmla="*/ 1032 h 2034"/>
                <a:gd name="T18" fmla="*/ 560 w 1958"/>
                <a:gd name="T19" fmla="*/ 713 h 2034"/>
                <a:gd name="T20" fmla="*/ 706 w 1958"/>
                <a:gd name="T21" fmla="*/ 395 h 2034"/>
                <a:gd name="T22" fmla="*/ 784 w 1958"/>
                <a:gd name="T23" fmla="*/ 486 h 2034"/>
                <a:gd name="T24" fmla="*/ 680 w 1958"/>
                <a:gd name="T25" fmla="*/ 713 h 2034"/>
                <a:gd name="T26" fmla="*/ 785 w 1958"/>
                <a:gd name="T27" fmla="*/ 941 h 2034"/>
                <a:gd name="T28" fmla="*/ 707 w 1958"/>
                <a:gd name="T29" fmla="*/ 1032 h 2034"/>
                <a:gd name="T30" fmla="*/ 1251 w 1958"/>
                <a:gd name="T31" fmla="*/ 394 h 2034"/>
                <a:gd name="T32" fmla="*/ 1398 w 1958"/>
                <a:gd name="T33" fmla="*/ 713 h 2034"/>
                <a:gd name="T34" fmla="*/ 1250 w 1958"/>
                <a:gd name="T35" fmla="*/ 1033 h 2034"/>
                <a:gd name="T36" fmla="*/ 1172 w 1958"/>
                <a:gd name="T37" fmla="*/ 941 h 2034"/>
                <a:gd name="T38" fmla="*/ 1278 w 1958"/>
                <a:gd name="T39" fmla="*/ 713 h 2034"/>
                <a:gd name="T40" fmla="*/ 1173 w 1958"/>
                <a:gd name="T41" fmla="*/ 486 h 2034"/>
                <a:gd name="T42" fmla="*/ 1251 w 1958"/>
                <a:gd name="T43" fmla="*/ 394 h 2034"/>
                <a:gd name="T44" fmla="*/ 507 w 1958"/>
                <a:gd name="T45" fmla="*/ 1229 h 2034"/>
                <a:gd name="T46" fmla="*/ 280 w 1958"/>
                <a:gd name="T47" fmla="*/ 713 h 2034"/>
                <a:gd name="T48" fmla="*/ 506 w 1958"/>
                <a:gd name="T49" fmla="*/ 198 h 2034"/>
                <a:gd name="T50" fmla="*/ 587 w 1958"/>
                <a:gd name="T51" fmla="*/ 286 h 2034"/>
                <a:gd name="T52" fmla="*/ 400 w 1958"/>
                <a:gd name="T53" fmla="*/ 713 h 2034"/>
                <a:gd name="T54" fmla="*/ 588 w 1958"/>
                <a:gd name="T55" fmla="*/ 1140 h 2034"/>
                <a:gd name="T56" fmla="*/ 507 w 1958"/>
                <a:gd name="T57" fmla="*/ 1229 h 2034"/>
                <a:gd name="T58" fmla="*/ 1451 w 1958"/>
                <a:gd name="T59" fmla="*/ 198 h 2034"/>
                <a:gd name="T60" fmla="*/ 1678 w 1958"/>
                <a:gd name="T61" fmla="*/ 713 h 2034"/>
                <a:gd name="T62" fmla="*/ 1450 w 1958"/>
                <a:gd name="T63" fmla="*/ 1230 h 2034"/>
                <a:gd name="T64" fmla="*/ 1369 w 1958"/>
                <a:gd name="T65" fmla="*/ 1141 h 2034"/>
                <a:gd name="T66" fmla="*/ 1558 w 1958"/>
                <a:gd name="T67" fmla="*/ 713 h 2034"/>
                <a:gd name="T68" fmla="*/ 1370 w 1958"/>
                <a:gd name="T69" fmla="*/ 286 h 2034"/>
                <a:gd name="T70" fmla="*/ 1451 w 1958"/>
                <a:gd name="T71" fmla="*/ 198 h 2034"/>
                <a:gd name="T72" fmla="*/ 308 w 1958"/>
                <a:gd name="T73" fmla="*/ 1426 h 2034"/>
                <a:gd name="T74" fmla="*/ 0 w 1958"/>
                <a:gd name="T75" fmla="*/ 713 h 2034"/>
                <a:gd name="T76" fmla="*/ 307 w 1958"/>
                <a:gd name="T77" fmla="*/ 1 h 2034"/>
                <a:gd name="T78" fmla="*/ 390 w 1958"/>
                <a:gd name="T79" fmla="*/ 88 h 2034"/>
                <a:gd name="T80" fmla="*/ 120 w 1958"/>
                <a:gd name="T81" fmla="*/ 713 h 2034"/>
                <a:gd name="T82" fmla="*/ 390 w 1958"/>
                <a:gd name="T83" fmla="*/ 1339 h 2034"/>
                <a:gd name="T84" fmla="*/ 308 w 1958"/>
                <a:gd name="T85" fmla="*/ 1426 h 2034"/>
                <a:gd name="T86" fmla="*/ 1650 w 1958"/>
                <a:gd name="T87" fmla="*/ 0 h 2034"/>
                <a:gd name="T88" fmla="*/ 1958 w 1958"/>
                <a:gd name="T89" fmla="*/ 713 h 2034"/>
                <a:gd name="T90" fmla="*/ 1648 w 1958"/>
                <a:gd name="T91" fmla="*/ 1427 h 2034"/>
                <a:gd name="T92" fmla="*/ 1566 w 1958"/>
                <a:gd name="T93" fmla="*/ 1340 h 2034"/>
                <a:gd name="T94" fmla="*/ 1838 w 1958"/>
                <a:gd name="T95" fmla="*/ 713 h 2034"/>
                <a:gd name="T96" fmla="*/ 1568 w 1958"/>
                <a:gd name="T97" fmla="*/ 87 h 2034"/>
                <a:gd name="T98" fmla="*/ 1650 w 1958"/>
                <a:gd name="T99" fmla="*/ 0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58" h="2034">
                  <a:moveTo>
                    <a:pt x="1058" y="852"/>
                  </a:moveTo>
                  <a:cubicBezTo>
                    <a:pt x="1058" y="2034"/>
                    <a:pt x="1058" y="2034"/>
                    <a:pt x="1058" y="2034"/>
                  </a:cubicBezTo>
                  <a:cubicBezTo>
                    <a:pt x="898" y="2034"/>
                    <a:pt x="898" y="2034"/>
                    <a:pt x="898" y="2034"/>
                  </a:cubicBezTo>
                  <a:cubicBezTo>
                    <a:pt x="898" y="852"/>
                    <a:pt x="898" y="852"/>
                    <a:pt x="898" y="852"/>
                  </a:cubicBezTo>
                  <a:cubicBezTo>
                    <a:pt x="848" y="824"/>
                    <a:pt x="818" y="771"/>
                    <a:pt x="818" y="714"/>
                  </a:cubicBezTo>
                  <a:cubicBezTo>
                    <a:pt x="818" y="626"/>
                    <a:pt x="890" y="554"/>
                    <a:pt x="978" y="554"/>
                  </a:cubicBezTo>
                  <a:cubicBezTo>
                    <a:pt x="1066" y="554"/>
                    <a:pt x="1138" y="626"/>
                    <a:pt x="1138" y="714"/>
                  </a:cubicBezTo>
                  <a:cubicBezTo>
                    <a:pt x="1138" y="771"/>
                    <a:pt x="1108" y="824"/>
                    <a:pt x="1058" y="852"/>
                  </a:cubicBezTo>
                  <a:close/>
                  <a:moveTo>
                    <a:pt x="707" y="1032"/>
                  </a:moveTo>
                  <a:cubicBezTo>
                    <a:pt x="614" y="952"/>
                    <a:pt x="560" y="836"/>
                    <a:pt x="560" y="713"/>
                  </a:cubicBezTo>
                  <a:cubicBezTo>
                    <a:pt x="560" y="591"/>
                    <a:pt x="613" y="475"/>
                    <a:pt x="706" y="395"/>
                  </a:cubicBezTo>
                  <a:cubicBezTo>
                    <a:pt x="784" y="486"/>
                    <a:pt x="784" y="486"/>
                    <a:pt x="784" y="486"/>
                  </a:cubicBezTo>
                  <a:cubicBezTo>
                    <a:pt x="717" y="544"/>
                    <a:pt x="680" y="625"/>
                    <a:pt x="680" y="713"/>
                  </a:cubicBezTo>
                  <a:cubicBezTo>
                    <a:pt x="680" y="801"/>
                    <a:pt x="718" y="884"/>
                    <a:pt x="785" y="941"/>
                  </a:cubicBezTo>
                  <a:lnTo>
                    <a:pt x="707" y="1032"/>
                  </a:lnTo>
                  <a:close/>
                  <a:moveTo>
                    <a:pt x="1251" y="394"/>
                  </a:moveTo>
                  <a:cubicBezTo>
                    <a:pt x="1344" y="474"/>
                    <a:pt x="1398" y="590"/>
                    <a:pt x="1398" y="713"/>
                  </a:cubicBezTo>
                  <a:cubicBezTo>
                    <a:pt x="1398" y="836"/>
                    <a:pt x="1344" y="953"/>
                    <a:pt x="1250" y="1033"/>
                  </a:cubicBezTo>
                  <a:cubicBezTo>
                    <a:pt x="1172" y="941"/>
                    <a:pt x="1172" y="941"/>
                    <a:pt x="1172" y="941"/>
                  </a:cubicBezTo>
                  <a:cubicBezTo>
                    <a:pt x="1240" y="884"/>
                    <a:pt x="1278" y="802"/>
                    <a:pt x="1278" y="713"/>
                  </a:cubicBezTo>
                  <a:cubicBezTo>
                    <a:pt x="1278" y="625"/>
                    <a:pt x="1240" y="543"/>
                    <a:pt x="1173" y="486"/>
                  </a:cubicBezTo>
                  <a:lnTo>
                    <a:pt x="1251" y="394"/>
                  </a:lnTo>
                  <a:close/>
                  <a:moveTo>
                    <a:pt x="507" y="1229"/>
                  </a:moveTo>
                  <a:cubicBezTo>
                    <a:pt x="362" y="1096"/>
                    <a:pt x="280" y="910"/>
                    <a:pt x="280" y="713"/>
                  </a:cubicBezTo>
                  <a:cubicBezTo>
                    <a:pt x="280" y="517"/>
                    <a:pt x="362" y="331"/>
                    <a:pt x="506" y="198"/>
                  </a:cubicBezTo>
                  <a:cubicBezTo>
                    <a:pt x="587" y="286"/>
                    <a:pt x="587" y="286"/>
                    <a:pt x="587" y="286"/>
                  </a:cubicBezTo>
                  <a:cubicBezTo>
                    <a:pt x="467" y="397"/>
                    <a:pt x="400" y="550"/>
                    <a:pt x="400" y="713"/>
                  </a:cubicBezTo>
                  <a:cubicBezTo>
                    <a:pt x="400" y="876"/>
                    <a:pt x="468" y="1030"/>
                    <a:pt x="588" y="1140"/>
                  </a:cubicBezTo>
                  <a:lnTo>
                    <a:pt x="507" y="1229"/>
                  </a:lnTo>
                  <a:close/>
                  <a:moveTo>
                    <a:pt x="1451" y="198"/>
                  </a:moveTo>
                  <a:cubicBezTo>
                    <a:pt x="1596" y="330"/>
                    <a:pt x="1678" y="516"/>
                    <a:pt x="1678" y="713"/>
                  </a:cubicBezTo>
                  <a:cubicBezTo>
                    <a:pt x="1678" y="910"/>
                    <a:pt x="1596" y="1097"/>
                    <a:pt x="1450" y="1230"/>
                  </a:cubicBezTo>
                  <a:cubicBezTo>
                    <a:pt x="1369" y="1141"/>
                    <a:pt x="1369" y="1141"/>
                    <a:pt x="1369" y="1141"/>
                  </a:cubicBezTo>
                  <a:cubicBezTo>
                    <a:pt x="1490" y="1031"/>
                    <a:pt x="1558" y="877"/>
                    <a:pt x="1558" y="713"/>
                  </a:cubicBezTo>
                  <a:cubicBezTo>
                    <a:pt x="1558" y="550"/>
                    <a:pt x="1490" y="396"/>
                    <a:pt x="1370" y="286"/>
                  </a:cubicBezTo>
                  <a:lnTo>
                    <a:pt x="1451" y="198"/>
                  </a:lnTo>
                  <a:close/>
                  <a:moveTo>
                    <a:pt x="308" y="1426"/>
                  </a:moveTo>
                  <a:cubicBezTo>
                    <a:pt x="111" y="1241"/>
                    <a:pt x="0" y="984"/>
                    <a:pt x="0" y="713"/>
                  </a:cubicBezTo>
                  <a:cubicBezTo>
                    <a:pt x="0" y="442"/>
                    <a:pt x="110" y="186"/>
                    <a:pt x="307" y="1"/>
                  </a:cubicBezTo>
                  <a:cubicBezTo>
                    <a:pt x="390" y="88"/>
                    <a:pt x="390" y="88"/>
                    <a:pt x="390" y="88"/>
                  </a:cubicBezTo>
                  <a:cubicBezTo>
                    <a:pt x="217" y="251"/>
                    <a:pt x="120" y="476"/>
                    <a:pt x="120" y="713"/>
                  </a:cubicBezTo>
                  <a:cubicBezTo>
                    <a:pt x="120" y="952"/>
                    <a:pt x="216" y="1176"/>
                    <a:pt x="390" y="1339"/>
                  </a:cubicBezTo>
                  <a:lnTo>
                    <a:pt x="308" y="1426"/>
                  </a:lnTo>
                  <a:close/>
                  <a:moveTo>
                    <a:pt x="1650" y="0"/>
                  </a:moveTo>
                  <a:cubicBezTo>
                    <a:pt x="1846" y="185"/>
                    <a:pt x="1958" y="443"/>
                    <a:pt x="1958" y="713"/>
                  </a:cubicBezTo>
                  <a:cubicBezTo>
                    <a:pt x="1958" y="984"/>
                    <a:pt x="1846" y="1242"/>
                    <a:pt x="1648" y="1427"/>
                  </a:cubicBezTo>
                  <a:cubicBezTo>
                    <a:pt x="1566" y="1340"/>
                    <a:pt x="1566" y="1340"/>
                    <a:pt x="1566" y="1340"/>
                  </a:cubicBezTo>
                  <a:cubicBezTo>
                    <a:pt x="1741" y="1176"/>
                    <a:pt x="1838" y="952"/>
                    <a:pt x="1838" y="713"/>
                  </a:cubicBezTo>
                  <a:cubicBezTo>
                    <a:pt x="1838" y="475"/>
                    <a:pt x="1741" y="250"/>
                    <a:pt x="1568" y="87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41AAA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879BAA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sp>
        <p:nvSpPr>
          <p:cNvPr id="27" name="Rectangle 29"/>
          <p:cNvSpPr/>
          <p:nvPr/>
        </p:nvSpPr>
        <p:spPr>
          <a:xfrm>
            <a:off x="1113980" y="3623062"/>
            <a:ext cx="5512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3.</a:t>
            </a:r>
            <a:r>
              <a:rPr lang="zh-CN" altLang="en-US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物联网的应用</a:t>
            </a:r>
            <a:endParaRPr lang="en-US" sz="2400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8" name="Rectangle 30"/>
          <p:cNvSpPr/>
          <p:nvPr/>
        </p:nvSpPr>
        <p:spPr>
          <a:xfrm>
            <a:off x="1113980" y="4595718"/>
            <a:ext cx="5512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4.</a:t>
            </a:r>
            <a:r>
              <a:rPr lang="zh-CN" altLang="en-US" sz="2400" b="1" dirty="0">
                <a:solidFill>
                  <a:srgbClr val="00646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一种思考方式</a:t>
            </a:r>
            <a:endParaRPr lang="en-US" sz="2400" b="1" dirty="0">
              <a:solidFill>
                <a:srgbClr val="00646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9" name="Rectangle 32"/>
          <p:cNvSpPr/>
          <p:nvPr/>
        </p:nvSpPr>
        <p:spPr>
          <a:xfrm>
            <a:off x="3637904" y="3623062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在学校里的物联网应用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grpSp>
        <p:nvGrpSpPr>
          <p:cNvPr id="30" name="Group 35"/>
          <p:cNvGrpSpPr/>
          <p:nvPr/>
        </p:nvGrpSpPr>
        <p:grpSpPr>
          <a:xfrm>
            <a:off x="3826103" y="4502971"/>
            <a:ext cx="6597244" cy="640683"/>
            <a:chOff x="3150556" y="4509195"/>
            <a:chExt cx="6597244" cy="640683"/>
          </a:xfrm>
        </p:grpSpPr>
        <p:sp>
          <p:nvSpPr>
            <p:cNvPr id="31" name="Rechteck 2"/>
            <p:cNvSpPr/>
            <p:nvPr/>
          </p:nvSpPr>
          <p:spPr bwMode="auto">
            <a:xfrm>
              <a:off x="3150556" y="4509195"/>
              <a:ext cx="1372380" cy="640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DD9E1"/>
                  </a:solidFill>
                </a14:hiddenFill>
              </a:ext>
            </a:extLst>
          </p:spPr>
          <p:txBody>
            <a:bodyPr vert="horz" wrap="square" lIns="0" tIns="0" rIns="0" bIns="0" numCol="1" rtlCol="0" anchor="ctr" anchorCtr="0" compatLnSpc="1"/>
            <a:lstStyle/>
            <a:p>
              <a:pPr>
                <a:spcBef>
                  <a:spcPts val="450"/>
                </a:spcBef>
                <a:buClr>
                  <a:srgbClr val="879BAA"/>
                </a:buClr>
              </a:pP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物联网</a:t>
              </a:r>
              <a:endParaRPr lang="en-US" altLang="zh-CN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  <a:p>
              <a:pPr>
                <a:spcBef>
                  <a:spcPts val="450"/>
                </a:spcBef>
                <a:buClr>
                  <a:srgbClr val="879BAA"/>
                </a:buClr>
              </a:pP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怎么应用</a:t>
              </a: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？</a:t>
              </a: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32" name="Rechteck 2"/>
            <p:cNvSpPr/>
            <p:nvPr/>
          </p:nvSpPr>
          <p:spPr bwMode="auto">
            <a:xfrm>
              <a:off x="5324234" y="4509195"/>
              <a:ext cx="1550166" cy="640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DD9E1"/>
                  </a:solidFill>
                </a14:hiddenFill>
              </a:ext>
            </a:extLst>
          </p:spPr>
          <p:txBody>
            <a:bodyPr vert="horz" wrap="square" lIns="0" tIns="0" rIns="0" bIns="0" numCol="1" rtlCol="0" anchor="ctr" anchorCtr="0" compatLnSpc="1"/>
            <a:lstStyle/>
            <a:p>
              <a:pPr>
                <a:spcBef>
                  <a:spcPts val="450"/>
                </a:spcBef>
                <a:buClr>
                  <a:srgbClr val="879BAA"/>
                </a:buClr>
              </a:pP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它带来了</a:t>
              </a:r>
              <a:endParaRPr lang="en-US" altLang="zh-CN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  <a:p>
              <a:pPr>
                <a:spcBef>
                  <a:spcPts val="450"/>
                </a:spcBef>
                <a:buClr>
                  <a:srgbClr val="879BAA"/>
                </a:buClr>
              </a:pPr>
              <a:r>
                <a:rPr lang="zh-CN" altLang="en-US" sz="2000" b="1" dirty="0">
                  <a:solidFill>
                    <a:srgbClr val="000000"/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什么好处</a:t>
              </a: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？</a:t>
              </a: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33" name="Arrow: Down 38"/>
            <p:cNvSpPr/>
            <p:nvPr/>
          </p:nvSpPr>
          <p:spPr bwMode="auto">
            <a:xfrm rot="16200000" flipH="1">
              <a:off x="4550125" y="4653762"/>
              <a:ext cx="640683" cy="351549"/>
            </a:xfrm>
            <a:prstGeom prst="downArrow">
              <a:avLst/>
            </a:prstGeom>
            <a:solidFill>
              <a:srgbClr val="78CDC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0958" tIns="40479" rIns="80958" bIns="40479" numCol="1" spcCol="72000" rtlCol="0" anchor="ctr">
              <a:noAutofit/>
            </a:bodyPr>
            <a:lstStyle/>
            <a:p>
              <a:pPr algn="ctr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None/>
              </a:pPr>
              <a:endParaRPr lang="en-US" sz="135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34" name="Rechteck 2"/>
            <p:cNvSpPr/>
            <p:nvPr/>
          </p:nvSpPr>
          <p:spPr bwMode="auto">
            <a:xfrm>
              <a:off x="7461096" y="4509195"/>
              <a:ext cx="2286704" cy="640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DD9E1"/>
                  </a:solidFill>
                </a14:hiddenFill>
              </a:ext>
            </a:extLst>
          </p:spPr>
          <p:txBody>
            <a:bodyPr vert="horz" wrap="square" lIns="0" tIns="0" rIns="0" bIns="0" numCol="1" rtlCol="0" anchor="ctr" anchorCtr="0" compatLnSpc="1"/>
            <a:lstStyle/>
            <a:p>
              <a:pPr>
                <a:spcBef>
                  <a:spcPts val="450"/>
                </a:spcBef>
                <a:buClr>
                  <a:srgbClr val="879BAA"/>
                </a:buClr>
              </a:pP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它解决了</a:t>
              </a:r>
              <a:endPara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  <a:p>
              <a:pPr>
                <a:spcBef>
                  <a:spcPts val="450"/>
                </a:spcBef>
                <a:buClr>
                  <a:srgbClr val="879BAA"/>
                </a:buClr>
              </a:pP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什么问题？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35" name="Arrow: Down 40"/>
            <p:cNvSpPr/>
            <p:nvPr/>
          </p:nvSpPr>
          <p:spPr bwMode="auto">
            <a:xfrm rot="16200000" flipH="1">
              <a:off x="6631722" y="4653762"/>
              <a:ext cx="640683" cy="351549"/>
            </a:xfrm>
            <a:prstGeom prst="downArrow">
              <a:avLst/>
            </a:prstGeom>
            <a:solidFill>
              <a:srgbClr val="78CDC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0958" tIns="40479" rIns="80958" bIns="40479" numCol="1" spcCol="72000" rtlCol="0" anchor="ctr">
              <a:noAutofit/>
            </a:bodyPr>
            <a:lstStyle/>
            <a:p>
              <a:pPr algn="ctr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None/>
              </a:pPr>
              <a:endParaRPr lang="en-US" sz="135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科技与人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6" name="GettyImages-94087719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grayscl/>
          </a:blip>
          <a:stretch>
            <a:fillRect/>
          </a:stretch>
        </p:blipFill>
        <p:spPr>
          <a:xfrm>
            <a:off x="1757772" y="1054800"/>
            <a:ext cx="8676456" cy="4880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</a:rPr>
              <a:t>课堂思考</a:t>
            </a:r>
            <a:r>
              <a:rPr lang="zh-CN" altLang="en-US" dirty="0">
                <a:solidFill>
                  <a:srgbClr val="009899"/>
                </a:solidFill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：按今天学习的方法，思考物联网怎样应用在你的家里？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524000" y="1053876"/>
            <a:ext cx="9144000" cy="52569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索引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10400" y="1054800"/>
            <a:ext cx="7668852" cy="36364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课件中的非原创资料及来源：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（图片，按出现顺序）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12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"/>
              </a:rPr>
              <a:t>https://www.wired.com/2017/06/end-net-neutrality-shackle-internet-things/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12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2"/>
              </a:rPr>
              <a:t>https://appliancist.com/cooling/refrigerators/amana-quick-tap-refrigerator.html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12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3"/>
              </a:rPr>
              <a:t>https://www.samsung.com/uk/refrigerators/french-door-rf56m9540sr/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4"/>
              </a:rPr>
              <a:t>www.tushugu.com/zonghe/1194734.html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xx.taozhi.cn/a/3034.html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5"/>
              </a:rPr>
              <a:t>www.paixin.com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6"/>
              </a:rPr>
              <a:t>http://cs.ygjj.com/D331784.html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12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7"/>
              </a:rPr>
              <a:t>https://feng.ifeng.com/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8"/>
              </a:rPr>
              <a:t>http://www.istockphoto.com/illustrations/bus-station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9"/>
              </a:rPr>
              <a:t>https://clipground.com/ride-bicycle-clipart.html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0"/>
              </a:rPr>
              <a:t>https://purepng.com/photo/18309/clipart-taxi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1"/>
              </a:rPr>
              <a:t>https://www.istockphoto.com/vector/children-cross-the-road-to-a-green-traffic-light-gm857581748-141439805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2"/>
              </a:rPr>
              <a:t>https://www.freepik.com/free-vector/empty-classroom-interior-school-college-class_6993851.htm#page=1&amp;query=classroom&amp;position=0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3"/>
              </a:rPr>
              <a:t>https://www.stockunlimited.com/similar/1295905.html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4"/>
              </a:rPr>
              <a:t>http://clipartmag.com/light-clipart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5"/>
              </a:rPr>
              <a:t>http://cartoondealer.com/image/79928024/supermarket-store-counter-desk-equipment-clerk-uniform.html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6"/>
              </a:rPr>
              <a:t>https://www.lightboxes.com/products/premium-led-three-panel-drive-thru-menu-board-10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7"/>
              </a:rPr>
              <a:t>http://mts.jk51.com/tushuo/8866987.html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8"/>
              </a:rPr>
              <a:t>http://www.manpingou.com/dongmantexiao/shiliangrenwu/16700.html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1200" dirty="0"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19"/>
              </a:rPr>
              <a:t>https://www.vecteezy.com/free-vector/kids-background</a:t>
            </a:r>
            <a:endParaRPr lang="en-US" sz="1200" dirty="0"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（视频，按出现顺序）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20"/>
              </a:rPr>
              <a:t>https://www.youtube.com/watch?v=p_R5ZVWMhzM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  <a:hlinkClick r:id="rId21"/>
              </a:rPr>
              <a:t>https://www.youtube.com/watch?v=wrGPPT-gxjw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一个飞速变化的世界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892778" y="2651778"/>
            <a:ext cx="1693802" cy="1002731"/>
          </a:xfrm>
          <a:prstGeom prst="rect">
            <a:avLst/>
          </a:prstGeom>
        </p:spPr>
      </p:pic>
      <p:sp>
        <p:nvSpPr>
          <p:cNvPr id="6" name="Inhaltsplatzhalter 1"/>
          <p:cNvSpPr txBox="1"/>
          <p:nvPr/>
        </p:nvSpPr>
        <p:spPr>
          <a:xfrm>
            <a:off x="1993682" y="1799800"/>
            <a:ext cx="6152795" cy="29637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90204" pitchFamily="34" charset="0"/>
              <a:buNone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1pPr>
            <a:lvl2pPr marL="17970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2pPr>
            <a:lvl3pPr marL="358775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3pPr>
            <a:lvl4pPr marL="53848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4pPr>
            <a:lvl5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 baseline="0"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5pPr>
            <a:lvl6pPr marL="12211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83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5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7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000" b="1" kern="0" dirty="0">
                <a:solidFill>
                  <a:srgbClr val="C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下面这几样东西实现</a:t>
            </a:r>
            <a:r>
              <a:rPr lang="en-US" altLang="zh-CN" sz="2000" b="1" kern="0" dirty="0">
                <a:solidFill>
                  <a:srgbClr val="C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5000</a:t>
            </a:r>
            <a:r>
              <a:rPr lang="zh-CN" altLang="en-US" sz="2000" b="1" kern="0" dirty="0">
                <a:solidFill>
                  <a:srgbClr val="C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万人的使用花了多长时间？</a:t>
            </a:r>
            <a:endParaRPr lang="en-US" sz="2000" b="1" kern="0" dirty="0">
              <a:solidFill>
                <a:srgbClr val="C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382" y="2784820"/>
            <a:ext cx="1052569" cy="7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48897" y="2712167"/>
            <a:ext cx="881949" cy="8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62970" y="2783982"/>
            <a:ext cx="738320" cy="738320"/>
          </a:xfrm>
          <a:prstGeom prst="rect">
            <a:avLst/>
          </a:prstGeom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11382" y="2568537"/>
            <a:ext cx="1223995" cy="9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2"/>
          <p:cNvSpPr txBox="1"/>
          <p:nvPr/>
        </p:nvSpPr>
        <p:spPr>
          <a:xfrm>
            <a:off x="2060720" y="4191892"/>
            <a:ext cx="890263" cy="732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16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75 </a:t>
            </a:r>
            <a:r>
              <a:rPr lang="zh-CN" alt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年</a:t>
            </a:r>
            <a:endParaRPr lang="en-US" sz="2100" b="1" dirty="0">
              <a:solidFill>
                <a:srgbClr val="3C464B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9" name="Textfeld 13"/>
          <p:cNvSpPr txBox="1"/>
          <p:nvPr/>
        </p:nvSpPr>
        <p:spPr>
          <a:xfrm>
            <a:off x="3480264" y="4191892"/>
            <a:ext cx="890263" cy="732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16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38 </a:t>
            </a:r>
            <a:r>
              <a:rPr lang="zh-CN" alt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年</a:t>
            </a:r>
            <a:endParaRPr lang="en-US" sz="2100" b="1" dirty="0">
              <a:solidFill>
                <a:srgbClr val="3C464B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0" name="Textfeld 14"/>
          <p:cNvSpPr txBox="1"/>
          <p:nvPr/>
        </p:nvSpPr>
        <p:spPr>
          <a:xfrm>
            <a:off x="4899808" y="4191892"/>
            <a:ext cx="890263" cy="732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16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13 </a:t>
            </a:r>
            <a:r>
              <a:rPr lang="zh-CN" alt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年</a:t>
            </a:r>
            <a:endParaRPr lang="en-US" sz="2100" b="1" dirty="0">
              <a:solidFill>
                <a:srgbClr val="3C464B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1" name="Textfeld 15"/>
          <p:cNvSpPr txBox="1"/>
          <p:nvPr/>
        </p:nvSpPr>
        <p:spPr>
          <a:xfrm>
            <a:off x="6319352" y="4191892"/>
            <a:ext cx="1003840" cy="732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16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3 </a:t>
            </a:r>
            <a:r>
              <a:rPr lang="zh-CN" alt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年</a:t>
            </a:r>
            <a:endParaRPr lang="en-US" sz="2100" b="1" dirty="0">
              <a:solidFill>
                <a:srgbClr val="3C464B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2" name="Textfeld 16"/>
          <p:cNvSpPr txBox="1"/>
          <p:nvPr/>
        </p:nvSpPr>
        <p:spPr>
          <a:xfrm>
            <a:off x="7738896" y="4191892"/>
            <a:ext cx="890263" cy="732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16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 </a:t>
            </a:r>
            <a:r>
              <a:rPr lang="zh-CN" alt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年</a:t>
            </a:r>
            <a:endParaRPr lang="en-US" sz="2100" b="1" dirty="0">
              <a:solidFill>
                <a:srgbClr val="3C464B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23" name="Textfeld 17"/>
          <p:cNvSpPr txBox="1"/>
          <p:nvPr/>
        </p:nvSpPr>
        <p:spPr>
          <a:xfrm>
            <a:off x="9212790" y="4191892"/>
            <a:ext cx="990212" cy="7322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68516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</a:t>
            </a:r>
            <a:r>
              <a:rPr lang="zh-CN" altLang="en-US" sz="2100" b="1" dirty="0">
                <a:solidFill>
                  <a:srgbClr val="3C464B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天半！</a:t>
            </a:r>
            <a:endParaRPr lang="en-US" sz="2100" b="1" dirty="0">
              <a:solidFill>
                <a:srgbClr val="3C464B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cxnSp>
        <p:nvCxnSpPr>
          <p:cNvPr id="24" name="Gerade Verbindung 18"/>
          <p:cNvCxnSpPr/>
          <p:nvPr/>
        </p:nvCxnSpPr>
        <p:spPr bwMode="auto">
          <a:xfrm>
            <a:off x="3139905" y="2657045"/>
            <a:ext cx="0" cy="24293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19"/>
          <p:cNvCxnSpPr/>
          <p:nvPr/>
        </p:nvCxnSpPr>
        <p:spPr bwMode="auto">
          <a:xfrm>
            <a:off x="4597308" y="2657045"/>
            <a:ext cx="0" cy="24293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0"/>
          <p:cNvCxnSpPr/>
          <p:nvPr/>
        </p:nvCxnSpPr>
        <p:spPr bwMode="auto">
          <a:xfrm>
            <a:off x="6054711" y="2657045"/>
            <a:ext cx="0" cy="24293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21"/>
          <p:cNvCxnSpPr/>
          <p:nvPr/>
        </p:nvCxnSpPr>
        <p:spPr bwMode="auto">
          <a:xfrm>
            <a:off x="7512114" y="2657045"/>
            <a:ext cx="0" cy="24293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2"/>
          <p:cNvCxnSpPr/>
          <p:nvPr/>
        </p:nvCxnSpPr>
        <p:spPr bwMode="auto">
          <a:xfrm>
            <a:off x="8969517" y="2657045"/>
            <a:ext cx="0" cy="2429376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" name="Picture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113485" y="2783982"/>
            <a:ext cx="990212" cy="803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一个飞速变化的世界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pSp>
        <p:nvGrpSpPr>
          <p:cNvPr id="8" name="Gruppieren 16"/>
          <p:cNvGrpSpPr/>
          <p:nvPr/>
        </p:nvGrpSpPr>
        <p:grpSpPr>
          <a:xfrm>
            <a:off x="2114858" y="1340768"/>
            <a:ext cx="8552085" cy="5034444"/>
            <a:chOff x="1582412" y="732385"/>
            <a:chExt cx="10609588" cy="6125615"/>
          </a:xfrm>
        </p:grpSpPr>
        <p:pic>
          <p:nvPicPr>
            <p:cNvPr id="9" name="Grafik 17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582413" y="890107"/>
              <a:ext cx="10609587" cy="5967893"/>
            </a:xfrm>
            <a:prstGeom prst="rect">
              <a:avLst/>
            </a:prstGeom>
          </p:spPr>
        </p:pic>
        <p:pic>
          <p:nvPicPr>
            <p:cNvPr id="10" name="Grafik 18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582413" y="811246"/>
              <a:ext cx="10609587" cy="78861"/>
            </a:xfrm>
            <a:prstGeom prst="rect">
              <a:avLst/>
            </a:prstGeom>
          </p:spPr>
        </p:pic>
        <p:pic>
          <p:nvPicPr>
            <p:cNvPr id="11" name="Grafik 19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582412" y="732385"/>
              <a:ext cx="10609587" cy="78861"/>
            </a:xfrm>
            <a:prstGeom prst="rect">
              <a:avLst/>
            </a:prstGeom>
          </p:spPr>
        </p:pic>
      </p:grpSp>
      <p:sp>
        <p:nvSpPr>
          <p:cNvPr id="12" name="Rechteck 11"/>
          <p:cNvSpPr/>
          <p:nvPr/>
        </p:nvSpPr>
        <p:spPr bwMode="auto">
          <a:xfrm>
            <a:off x="1525060" y="1348425"/>
            <a:ext cx="4570941" cy="5026787"/>
          </a:xfrm>
          <a:prstGeom prst="rect">
            <a:avLst/>
          </a:prstGeom>
          <a:solidFill>
            <a:srgbClr val="004669"/>
          </a:solidFill>
          <a:ln>
            <a:noFill/>
          </a:ln>
          <a:effectLst/>
        </p:spPr>
        <p:txBody>
          <a:bodyPr wrap="square" lIns="80939" tIns="40470" rIns="80939" bIns="40470" numCol="1" spcCol="72000" rtlCol="0" anchor="ctr">
            <a:noAutofit/>
          </a:bodyPr>
          <a:lstStyle/>
          <a:p>
            <a:pPr algn="ctr" defTabSz="685165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975869" y="1781187"/>
            <a:ext cx="41201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今天的世界变化得越来越快，在</a:t>
            </a:r>
            <a:r>
              <a:rPr lang="en-US" altLang="zh-CN" sz="2400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21</a:t>
            </a:r>
            <a:r>
              <a:rPr lang="zh-CN" altLang="en-US" sz="2400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世纪的</a:t>
            </a:r>
            <a:r>
              <a:rPr lang="en-US" altLang="zh-CN" sz="2400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100</a:t>
            </a:r>
            <a:r>
              <a:rPr lang="zh-CN" altLang="en-US" sz="2400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年里，我们会经历相当于过去</a:t>
            </a:r>
            <a:r>
              <a:rPr lang="en-US" altLang="zh-CN" sz="2400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20000</a:t>
            </a:r>
            <a:r>
              <a:rPr lang="zh-CN" altLang="en-US" sz="2400" dirty="0">
                <a:solidFill>
                  <a:srgbClr val="FFFFFF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年的变化程度。</a:t>
            </a:r>
            <a:endParaRPr lang="de-DE" sz="2400" dirty="0">
              <a:solidFill>
                <a:srgbClr val="FFFFFF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prstClr val="whit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雷</a:t>
            </a:r>
            <a:r>
              <a:rPr lang="en-US" altLang="zh-CN" dirty="0">
                <a:solidFill>
                  <a:prstClr val="whit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·</a:t>
            </a:r>
            <a:r>
              <a:rPr lang="zh-CN" altLang="en-US" dirty="0">
                <a:solidFill>
                  <a:prstClr val="whit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库兹韦尔</a:t>
            </a:r>
            <a:endParaRPr lang="en-US" dirty="0">
              <a:solidFill>
                <a:prstClr val="whit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prstClr val="whit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发明家、学者</a:t>
            </a:r>
            <a:endParaRPr lang="de-DE" dirty="0">
              <a:solidFill>
                <a:prstClr val="whit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4" name="Rechteck 25"/>
          <p:cNvSpPr/>
          <p:nvPr/>
        </p:nvSpPr>
        <p:spPr>
          <a:xfrm>
            <a:off x="1734203" y="1641577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“</a:t>
            </a:r>
            <a:endParaRPr lang="en-US" sz="3200" dirty="0">
              <a:solidFill>
                <a:prstClr val="whit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30" name="Rechteck 24"/>
          <p:cNvSpPr/>
          <p:nvPr/>
        </p:nvSpPr>
        <p:spPr>
          <a:xfrm>
            <a:off x="3359696" y="2786132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”</a:t>
            </a:r>
            <a:endParaRPr lang="en-US" sz="3200" dirty="0">
              <a:solidFill>
                <a:prstClr val="white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31" name="Rectangle 2"/>
          <p:cNvSpPr/>
          <p:nvPr/>
        </p:nvSpPr>
        <p:spPr bwMode="auto">
          <a:xfrm>
            <a:off x="1496177" y="5454182"/>
            <a:ext cx="9233706" cy="9210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世界的变化如此快速，让我们一起看一个身边的例子</a:t>
            </a:r>
            <a:r>
              <a:rPr lang="en-US" altLang="zh-CN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</a:t>
            </a:r>
            <a:endParaRPr lang="en-US" sz="2400" b="1" dirty="0">
              <a:solidFill>
                <a:srgbClr val="009899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883532" y="1628800"/>
            <a:ext cx="3026693" cy="4638736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5339916" y="1635305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家里的冰箱可以做什么？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6701828" y="3429000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冷冻、冷藏食物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+mn-ea"/>
              </a:rPr>
              <a:t>物联网的例子和定义</a:t>
            </a:r>
            <a:endParaRPr lang="zh-CN" altLang="en-US" dirty="0">
              <a:ea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+mn-ea"/>
              </a:rPr>
              <a:t> </a:t>
            </a:r>
            <a:fld id="{15EBE321-CBB1-4E91-BD14-37C8D44326FB}" type="slidenum">
              <a:rPr lang="en-US" smtClean="0">
                <a:ea typeface="+mn-ea"/>
              </a:rPr>
            </a:fld>
            <a:endParaRPr lang="en-US" dirty="0"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+mn-ea"/>
              </a:rPr>
              <a:t>西门子爱绿教育计划</a:t>
            </a:r>
            <a:endParaRPr lang="zh-CN" altLang="en-US" dirty="0">
              <a:ea typeface="+mn-ea"/>
            </a:endParaRPr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223960" y="1591970"/>
            <a:ext cx="4279598" cy="41772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03559" y="1582123"/>
            <a:ext cx="5157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  <a:t>如果让冰箱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  <a:t>+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  <a:t>聪明的大脑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  <a:t>+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  <a:t>互联网，</a:t>
            </a:r>
            <a:b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</a:b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  <a:t>它可以做什么？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7" name="Rectangle 1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5640" y="2672917"/>
            <a:ext cx="396044" cy="7229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vert="horz" wrap="square" lIns="108000" tIns="108000" rIns="108000" bIns="108000" numCol="1" anchor="t" anchorCtr="0" compatLnSpc="1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1200"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1pPr>
            <a:lvl2pPr marL="133350" indent="-1333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 sz="1200"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2pPr>
            <a:lvl3pPr marL="266700" indent="-1333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 sz="1200"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3pPr>
            <a:lvl4pPr marL="400050" indent="-1333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 sz="1200"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4pPr>
            <a:lvl5pPr marL="533400" indent="-1333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 sz="1200"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5pPr>
            <a:lvl6pPr marL="12211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83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5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705" indent="-18923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300"/>
              </a:spcBef>
            </a:pPr>
            <a:endParaRPr lang="en-US" dirty="0">
              <a:latin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696313" y="1664804"/>
            <a:ext cx="324036" cy="196826"/>
          </a:xfrm>
          <a:prstGeom prst="rect">
            <a:avLst/>
          </a:prstGeom>
        </p:spPr>
      </p:pic>
      <p:sp>
        <p:nvSpPr>
          <p:cNvPr id="10" name="Rectangle 14"/>
          <p:cNvSpPr/>
          <p:nvPr/>
        </p:nvSpPr>
        <p:spPr>
          <a:xfrm>
            <a:off x="6701827" y="3429000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+mn-ea"/>
                <a:ea typeface="+mn-ea"/>
                <a:cs typeface="Siemens Sans Global" pitchFamily="2" charset="-122"/>
                <a:sym typeface="Siemens Sans Global" pitchFamily="2" charset="-122"/>
              </a:rPr>
              <a:t>让我们看下面的漫画</a:t>
            </a:r>
            <a:endParaRPr lang="en-US" sz="2000" dirty="0">
              <a:solidFill>
                <a:srgbClr val="000000"/>
              </a:solidFill>
              <a:latin typeface="+mn-ea"/>
              <a:ea typeface="+mn-ea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189620" y="2943366"/>
            <a:ext cx="4717463" cy="3139908"/>
          </a:xfrm>
          <a:prstGeom prst="rect">
            <a:avLst/>
          </a:prstGeom>
        </p:spPr>
      </p:pic>
      <p:grpSp>
        <p:nvGrpSpPr>
          <p:cNvPr id="6" name="Group 12"/>
          <p:cNvGrpSpPr/>
          <p:nvPr/>
        </p:nvGrpSpPr>
        <p:grpSpPr>
          <a:xfrm>
            <a:off x="5735960" y="1229730"/>
            <a:ext cx="3492388" cy="3139908"/>
            <a:chOff x="4211959" y="1391328"/>
            <a:chExt cx="3361939" cy="2978310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4211959" y="1391328"/>
              <a:ext cx="3361939" cy="2978310"/>
            </a:xfrm>
            <a:prstGeom prst="rect">
              <a:avLst/>
            </a:prstGeom>
          </p:spPr>
        </p:pic>
        <p:sp>
          <p:nvSpPr>
            <p:cNvPr id="9" name="Rectangle 11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91980" y="1448780"/>
              <a:ext cx="1224137" cy="24522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36576" tIns="36576" rIns="36576" bIns="36576" numCol="1" anchor="t" anchorCtr="0" compatLnSpc="1">
              <a:sp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1pPr>
              <a:lvl2pPr marL="13335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2pPr>
              <a:lvl3pPr marL="26670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3pPr>
              <a:lvl4pPr marL="40005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4pPr>
              <a:lvl5pPr marL="53340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5pPr>
              <a:lvl6pPr marL="12211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83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5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7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algn="ctr">
                <a:spcBef>
                  <a:spcPts val="300"/>
                </a:spcBef>
                <a:buClr>
                  <a:srgbClr val="879BAA">
                    <a:lumMod val="100000"/>
                  </a:srgbClr>
                </a:buClr>
                <a:buSzPct val="100000"/>
              </a:pPr>
              <a:r>
                <a:rPr lang="zh-CN" altLang="en-US" dirty="0">
                  <a:solidFill>
                    <a:schemeClr val="tx1">
                      <a:lumMod val="100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物联网使用前</a:t>
              </a:r>
              <a:r>
                <a:rPr lang="en-US" altLang="zh-CN" dirty="0">
                  <a:solidFill>
                    <a:schemeClr val="tx1">
                      <a:lumMod val="100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…</a:t>
              </a:r>
              <a:endParaRPr lang="en-US" altLang="zh-CN" dirty="0">
                <a:solidFill>
                  <a:schemeClr val="tx1">
                    <a:lumMod val="100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  <p:sp>
          <p:nvSpPr>
            <p:cNvPr id="10" name="Rectangle 116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547918" y="2020843"/>
              <a:ext cx="540060" cy="131371"/>
            </a:xfrm>
            <a:prstGeom prst="rect">
              <a:avLst/>
            </a:prstGeom>
            <a:solidFill>
              <a:srgbClr val="FFF0DA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1pPr>
              <a:lvl2pPr marL="13335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2pPr>
              <a:lvl3pPr marL="26670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3pPr>
              <a:lvl4pPr marL="40005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4pPr>
              <a:lvl5pPr marL="53340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5pPr>
              <a:lvl6pPr marL="12211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83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5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7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algn="ctr">
                <a:spcBef>
                  <a:spcPts val="300"/>
                </a:spcBef>
                <a:buClr>
                  <a:srgbClr val="879BAA">
                    <a:lumMod val="100000"/>
                  </a:srgbClr>
                </a:buClr>
                <a:buSzPct val="100000"/>
              </a:pPr>
              <a:r>
                <a:rPr lang="zh-CN" altLang="en-US" sz="900" dirty="0">
                  <a:solidFill>
                    <a:schemeClr val="tx1">
                      <a:lumMod val="100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你好靓啊</a:t>
              </a:r>
              <a:endParaRPr lang="en-US" altLang="zh-CN" sz="900" dirty="0">
                <a:solidFill>
                  <a:schemeClr val="tx1">
                    <a:lumMod val="100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7266795" y="3032956"/>
            <a:ext cx="3653741" cy="3050318"/>
            <a:chOff x="5742794" y="3104964"/>
            <a:chExt cx="3361939" cy="2978310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742794" y="3104964"/>
              <a:ext cx="3361939" cy="2978310"/>
            </a:xfrm>
            <a:prstGeom prst="rect">
              <a:avLst/>
            </a:prstGeom>
          </p:spPr>
        </p:pic>
        <p:sp>
          <p:nvSpPr>
            <p:cNvPr id="13" name="Rectangle 116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976579" y="3430144"/>
              <a:ext cx="1224137" cy="2585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36576" tIns="36576" rIns="36576" bIns="36576" numCol="1" anchor="t" anchorCtr="0" compatLnSpc="1">
              <a:sp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1pPr>
              <a:lvl2pPr marL="13335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2pPr>
              <a:lvl3pPr marL="26670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3pPr>
              <a:lvl4pPr marL="40005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4pPr>
              <a:lvl5pPr marL="533400" indent="-133350"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defRPr sz="1200">
                  <a:solidFill>
                    <a:schemeClr val="tx1"/>
                  </a:solidFill>
                  <a:latin typeface="Arial" panose="020B0604020202090204" pitchFamily="34" charset="0"/>
                  <a:ea typeface="+mn-ea"/>
                  <a:cs typeface="Arial" panose="020B0604020202090204" pitchFamily="34" charset="0"/>
                </a:defRPr>
              </a:lvl5pPr>
              <a:lvl6pPr marL="12211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83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5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705" indent="-18923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algn="ctr">
                <a:spcBef>
                  <a:spcPts val="300"/>
                </a:spcBef>
                <a:buClr>
                  <a:srgbClr val="879BAA">
                    <a:lumMod val="100000"/>
                  </a:srgbClr>
                </a:buClr>
                <a:buSzPct val="100000"/>
              </a:pPr>
              <a:r>
                <a:rPr lang="zh-CN" altLang="en-US" dirty="0">
                  <a:solidFill>
                    <a:schemeClr val="tx1">
                      <a:lumMod val="100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物联网使用后</a:t>
              </a:r>
              <a:r>
                <a:rPr lang="en-US" altLang="zh-CN" dirty="0">
                  <a:solidFill>
                    <a:schemeClr val="tx1">
                      <a:lumMod val="100000"/>
                    </a:schemeClr>
                  </a:solidFill>
                  <a:latin typeface="Siemens Sans Global" pitchFamily="2" charset="-128"/>
                  <a:ea typeface="Siemens Sans Global" pitchFamily="2" charset="-128"/>
                  <a:cs typeface="Siemens Sans Global" pitchFamily="2" charset="-122"/>
                  <a:sym typeface="Siemens Sans Global" pitchFamily="2" charset="-122"/>
                </a:rPr>
                <a:t>!!!</a:t>
              </a:r>
              <a:endParaRPr lang="en-US" altLang="zh-CN" dirty="0">
                <a:solidFill>
                  <a:schemeClr val="tx1">
                    <a:lumMod val="100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411163" y="1414463"/>
            <a:ext cx="4279598" cy="41772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0980" y="1944479"/>
            <a:ext cx="4169731" cy="3862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冷冻、冷藏食物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告诉你：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冰箱门是否关好？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饮料是不是足够？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冰箱里的食材可以做成什么菜？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怎么做这道菜？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冰箱里食物的保质期？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这些食物的脂肪是不是太高？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和其它电器的联动（烤箱</a:t>
            </a: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灯</a:t>
            </a: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水壶）</a:t>
            </a:r>
            <a:endParaRPr lang="en-US" altLang="zh-CN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……</a:t>
            </a:r>
            <a:endParaRPr lang="en-US" sz="2000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5574809" y="935862"/>
            <a:ext cx="5157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如果让冰箱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聪明的大脑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互联网，</a:t>
            </a:r>
            <a:b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</a:b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它可以做什么？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物联网的例子和定义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2747629" y="1907186"/>
            <a:ext cx="6772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zh-CN" altLang="en-US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物联网  </a:t>
            </a:r>
            <a:r>
              <a:rPr lang="en-US" altLang="zh-CN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=  </a:t>
            </a:r>
            <a:r>
              <a:rPr lang="zh-CN" altLang="en-US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物  </a:t>
            </a:r>
            <a:r>
              <a:rPr lang="en-US" altLang="zh-CN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  </a:t>
            </a:r>
            <a:r>
              <a:rPr lang="zh-CN" altLang="en-US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互联网  </a:t>
            </a:r>
            <a:r>
              <a:rPr lang="en-US" altLang="zh-CN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+  (</a:t>
            </a:r>
            <a:r>
              <a:rPr lang="zh-CN" altLang="en-US" sz="2400" b="1" dirty="0">
                <a:solidFill>
                  <a:srgbClr val="009899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智能）</a:t>
            </a:r>
            <a:endParaRPr lang="en-US" sz="2400" b="1" dirty="0">
              <a:solidFill>
                <a:srgbClr val="009899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6" name="Arrow: Right 5"/>
          <p:cNvSpPr/>
          <p:nvPr/>
        </p:nvSpPr>
        <p:spPr bwMode="auto">
          <a:xfrm rot="16200000">
            <a:off x="5195900" y="2627984"/>
            <a:ext cx="396044" cy="324036"/>
          </a:xfrm>
          <a:prstGeom prst="rightArrow">
            <a:avLst/>
          </a:prstGeom>
          <a:solidFill>
            <a:srgbClr val="41AA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4743" y="3176973"/>
            <a:ext cx="7698377" cy="499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Siemens Sans Global" pitchFamily="2" charset="-128"/>
                <a:ea typeface="Siemens Sans Global" pitchFamily="2" charset="-128"/>
                <a:cs typeface="Siemens Sans Global" pitchFamily="2" charset="-122"/>
                <a:sym typeface="Siemens Sans Global" pitchFamily="2" charset="-122"/>
              </a:rPr>
              <a:t>很多事物都可以，比如刚才提到的“聪明”冰箱，就是一种物联网。</a:t>
            </a:r>
            <a:endParaRPr lang="en-US" sz="2000" b="1" dirty="0">
              <a:solidFill>
                <a:srgbClr val="000000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122818" y="1883636"/>
            <a:ext cx="530028" cy="530028"/>
          </a:xfrm>
          <a:prstGeom prst="ellipse">
            <a:avLst/>
          </a:prstGeom>
          <a:noFill/>
          <a:ln w="19050" cap="flat" cmpd="sng" algn="ctr">
            <a:solidFill>
              <a:srgbClr val="41AAAA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54812" y="2310143"/>
            <a:ext cx="45720" cy="45720"/>
          </a:xfrm>
          <a:prstGeom prst="ellipse">
            <a:avLst/>
          </a:prstGeom>
          <a:solidFill>
            <a:srgbClr val="0064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456040" y="2310143"/>
            <a:ext cx="45720" cy="45720"/>
          </a:xfrm>
          <a:prstGeom prst="ellipse">
            <a:avLst/>
          </a:prstGeom>
          <a:solidFill>
            <a:srgbClr val="0064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44072" y="2310143"/>
            <a:ext cx="45720" cy="45720"/>
          </a:xfrm>
          <a:prstGeom prst="ellipse">
            <a:avLst/>
          </a:prstGeom>
          <a:solidFill>
            <a:srgbClr val="0064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b="1" dirty="0" err="1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  <a:cs typeface="Siemens Sans Global" pitchFamily="2" charset="-122"/>
              <a:sym typeface="Siemens Sans Global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tags/tag1.xml><?xml version="1.0" encoding="utf-8"?>
<p:tagLst xmlns:p="http://schemas.openxmlformats.org/presentationml/2006/main">
  <p:tag name="EE4P_TEMPLATESTYLE" val="7"/>
  <p:tag name="EE4P_TEMPLATEMASTER" val="1"/>
</p:tagLst>
</file>

<file path=ppt/tags/tag2.xml><?xml version="1.0" encoding="utf-8"?>
<p:tagLst xmlns:p="http://schemas.openxmlformats.org/presentationml/2006/main">
  <p:tag name="EE4P_TEMPLATESTYLE" val="7"/>
  <p:tag name="EE4P_TEMPLATEMASTER" val="1"/>
</p:tagLst>
</file>

<file path=ppt/tags/tag3.xml><?xml version="1.0" encoding="utf-8"?>
<p:tagLst xmlns:p="http://schemas.openxmlformats.org/presentationml/2006/main">
  <p:tag name="EE4P_TEMPLATESTYLE" val="7"/>
  <p:tag name="EE4P_TEMPLATEMASTER" val="1"/>
</p:tagLst>
</file>

<file path=ppt/tags/tag4.xml><?xml version="1.0" encoding="utf-8"?>
<p:tagLst xmlns:p="http://schemas.openxmlformats.org/presentationml/2006/main">
  <p:tag name="EE4P_TEMPLATESTYLE" val="7"/>
  <p:tag name="EE4P_TEMPLATEMASTER" val="1"/>
</p:tagLst>
</file>

<file path=ppt/theme/theme1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sie-ppt-O365-16x9-standard-short-version-eng-v3-4-4</Template>
  <TotalTime>0</TotalTime>
  <Words>3534</Words>
  <Application>WPS 演示</Application>
  <PresentationFormat>宽屏</PresentationFormat>
  <Paragraphs>436</Paragraphs>
  <Slides>25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Siemens Sans Global</vt:lpstr>
      <vt:lpstr>Siemens Sans Global</vt:lpstr>
      <vt:lpstr>Wingdings</vt:lpstr>
      <vt:lpstr>微软雅黑</vt:lpstr>
      <vt:lpstr>汉仪旗黑</vt:lpstr>
      <vt:lpstr>宋体</vt:lpstr>
      <vt:lpstr>Arial Unicode MS</vt:lpstr>
      <vt:lpstr>汉仪书宋二KW</vt:lpstr>
      <vt:lpstr>MS PGothic</vt:lpstr>
      <vt:lpstr>冬青黑体简体中文</vt:lpstr>
      <vt:lpstr>ヒラギノ角ゴ Pro W3</vt:lpstr>
      <vt:lpstr>Siemens 2022</vt:lpstr>
      <vt:lpstr>PowerPoint 演示文稿</vt:lpstr>
      <vt:lpstr>内容和主题概要</vt:lpstr>
      <vt:lpstr>一个飞速变化的世界</vt:lpstr>
      <vt:lpstr>一个飞速变化的世界</vt:lpstr>
      <vt:lpstr>物联网的例子和定义</vt:lpstr>
      <vt:lpstr>物联网的例子和定义</vt:lpstr>
      <vt:lpstr>物联网的例子和定义</vt:lpstr>
      <vt:lpstr>物联网的例子和定义</vt:lpstr>
      <vt:lpstr>物联网的例子和定义</vt:lpstr>
      <vt:lpstr>物联网的例子和定义</vt:lpstr>
      <vt:lpstr>物联网的例子和定义</vt:lpstr>
      <vt:lpstr>物联网的例子和定义</vt:lpstr>
      <vt:lpstr>物联网的例子和定义</vt:lpstr>
      <vt:lpstr>学校里的一天 </vt:lpstr>
      <vt:lpstr>学校里的一天 </vt:lpstr>
      <vt:lpstr>课堂活动：学校+物联网=？</vt:lpstr>
      <vt:lpstr>课堂活动：学校+物联网=？</vt:lpstr>
      <vt:lpstr>课堂活动：学校+物联网=？</vt:lpstr>
      <vt:lpstr>课堂活动：学校+物联网=？</vt:lpstr>
      <vt:lpstr>课堂活动：学校+物联网=？</vt:lpstr>
      <vt:lpstr>想法展示</vt:lpstr>
      <vt:lpstr>总结：我们今天学到了什么？</vt:lpstr>
      <vt:lpstr>科技与人</vt:lpstr>
      <vt:lpstr>课堂思考：按今天学习的方法，思考物联网怎样应用在你的家里？</vt:lpstr>
      <vt:lpstr>索引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子莹 张</dc:creator>
  <cp:keywords>Template</cp:keywords>
  <dc:description>Version 3.4.4
April 2023</dc:description>
  <cp:lastModifiedBy>刘某人</cp:lastModifiedBy>
  <cp:revision>8</cp:revision>
  <dcterms:created xsi:type="dcterms:W3CDTF">2025-05-06T01:20:52Z</dcterms:created>
  <dcterms:modified xsi:type="dcterms:W3CDTF">2025-05-06T01:20:52Z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4.0.0</vt:lpwstr>
  </property>
  <property fmtid="{D5CDD505-2E9C-101B-9397-08002B2CF9AE}" pid="3" name="Language">
    <vt:lpwstr>English</vt:lpwstr>
  </property>
  <property fmtid="{D5CDD505-2E9C-101B-9397-08002B2CF9AE}" pid="4" name="ICV">
    <vt:lpwstr>67D591F29119450A90C508DB1B4F6F16_12</vt:lpwstr>
  </property>
  <property fmtid="{D5CDD505-2E9C-101B-9397-08002B2CF9AE}" pid="5" name="KSOProductBuildVer">
    <vt:lpwstr>2052-7.2.2.8955</vt:lpwstr>
  </property>
</Properties>
</file>