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2" r:id="rId3"/>
    <p:sldMasterId id="2147483672" r:id="rId4"/>
  </p:sldMasterIdLst>
  <p:notesMasterIdLst>
    <p:notesMasterId r:id="rId20"/>
  </p:notesMasterIdLst>
  <p:sldIdLst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05A"/>
    <a:srgbClr val="EF7C4F"/>
    <a:srgbClr val="FCF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0" autoAdjust="0"/>
    <p:restoredTop sz="94684"/>
  </p:normalViewPr>
  <p:slideViewPr>
    <p:cSldViewPr snapToGrid="0" snapToObjects="1">
      <p:cViewPr>
        <p:scale>
          <a:sx n="25" d="100"/>
          <a:sy n="25" d="100"/>
        </p:scale>
        <p:origin x="10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4" y="573944"/>
            <a:ext cx="23277832" cy="12568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130784" y="1865377"/>
            <a:ext cx="8325971" cy="1069348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1508236" y="5858976"/>
            <a:ext cx="10493263" cy="669988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线条"/>
          <p:cNvSpPr/>
          <p:nvPr/>
        </p:nvSpPr>
        <p:spPr>
          <a:xfrm flipV="1">
            <a:off x="1136649" y="-352001"/>
            <a:ext cx="2" cy="1326782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83" y="551299"/>
            <a:ext cx="3078609" cy="17677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9" name="矩形"/>
          <p:cNvSpPr/>
          <p:nvPr/>
        </p:nvSpPr>
        <p:spPr>
          <a:xfrm>
            <a:off x="-25400" y="12881570"/>
            <a:ext cx="6020892" cy="859830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816225" y="3108325"/>
            <a:ext cx="9553575" cy="903446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3136753" y="3108325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13136753" y="7936992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"/>
          <p:cNvSpPr/>
          <p:nvPr/>
        </p:nvSpPr>
        <p:spPr>
          <a:xfrm>
            <a:off x="-19150" y="5308"/>
            <a:ext cx="992883" cy="7711282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34" y="11923962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327" y="1080132"/>
            <a:ext cx="3801285" cy="21827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9917" y="9411303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1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754">
            <a:off x="21181651" y="10542541"/>
            <a:ext cx="3229993" cy="32299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2" name="矩形"/>
          <p:cNvSpPr/>
          <p:nvPr/>
        </p:nvSpPr>
        <p:spPr>
          <a:xfrm rot="16197526">
            <a:off x="4034417" y="-4060341"/>
            <a:ext cx="1258777" cy="9303447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3" name="矩形"/>
          <p:cNvSpPr/>
          <p:nvPr/>
        </p:nvSpPr>
        <p:spPr>
          <a:xfrm rot="16197526">
            <a:off x="14546563" y="-3491758"/>
            <a:ext cx="122280" cy="9302777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13659594" y="3735767"/>
            <a:ext cx="8794187" cy="790378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930219" y="2076450"/>
            <a:ext cx="11104563" cy="9563100"/>
          </a:xfr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4" y="573944"/>
            <a:ext cx="23277832" cy="12568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84" y="-34191"/>
            <a:ext cx="3220158" cy="108225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6" y="-18974"/>
            <a:ext cx="2106994" cy="21069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1547033"/>
            <a:ext cx="1604252" cy="16042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3363304"/>
            <a:ext cx="1975411" cy="19754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768" y="539030"/>
            <a:ext cx="3051366" cy="17521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030" y="8623903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3149" y="9285527"/>
            <a:ext cx="7880816" cy="81824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60220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88287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" name="图像" descr="图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526" y="2986799"/>
            <a:ext cx="1818466" cy="33165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 拷贝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56" y="7090625"/>
            <a:ext cx="5103606" cy="51036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50" y="-58682"/>
            <a:ext cx="1826327" cy="97266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726" y="1499998"/>
            <a:ext cx="4624477" cy="92489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98" y="2476705"/>
            <a:ext cx="3229993" cy="12536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3378" y="9725876"/>
            <a:ext cx="3592962" cy="23167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6721" y="10971496"/>
            <a:ext cx="7130944" cy="63949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0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234" y="6814917"/>
            <a:ext cx="3033085" cy="30330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" name="图像" descr="图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749" y="10542541"/>
            <a:ext cx="3229993" cy="32299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" name="图像" descr="图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528" y="5312563"/>
            <a:ext cx="2225129" cy="222512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" name="图像" descr="图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7359" y="835933"/>
            <a:ext cx="2675867" cy="26758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" name="图像" descr="图像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79220" y="8551548"/>
            <a:ext cx="2586074" cy="25860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7609789" y="1942664"/>
            <a:ext cx="9938057" cy="929663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0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0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 拷贝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625" y="-969361"/>
            <a:ext cx="4385876" cy="147403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9985" y="767630"/>
            <a:ext cx="3635150" cy="20873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4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83766">
            <a:off x="19059830" y="10883245"/>
            <a:ext cx="3456878" cy="68750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8518" y="9536844"/>
            <a:ext cx="2671839" cy="26718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6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32" y="10839132"/>
            <a:ext cx="5448936" cy="54489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1844" y="-24262"/>
            <a:ext cx="3824191" cy="24659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" name="图像" descr="图像"/>
          <p:cNvPicPr>
            <a:picLocks noChangeAspect="1"/>
          </p:cNvPicPr>
          <p:nvPr/>
        </p:nvPicPr>
        <p:blipFill>
          <a:blip r:embed="rId8">
            <a:alphaModFix amt="10115"/>
          </a:blip>
          <a:stretch>
            <a:fillRect/>
          </a:stretch>
        </p:blipFill>
        <p:spPr>
          <a:xfrm>
            <a:off x="694562" y="923163"/>
            <a:ext cx="3185554" cy="31855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2332347" y="1361051"/>
            <a:ext cx="19567085" cy="986358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130784" y="1865377"/>
            <a:ext cx="8325971" cy="1069348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1508236" y="5858976"/>
            <a:ext cx="10493263" cy="669988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 拷贝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线条"/>
          <p:cNvSpPr/>
          <p:nvPr/>
        </p:nvSpPr>
        <p:spPr>
          <a:xfrm flipV="1">
            <a:off x="1136649" y="-352001"/>
            <a:ext cx="2" cy="1326782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83" y="551299"/>
            <a:ext cx="3078609" cy="17677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9" name="矩形"/>
          <p:cNvSpPr/>
          <p:nvPr/>
        </p:nvSpPr>
        <p:spPr>
          <a:xfrm>
            <a:off x="-25400" y="12881570"/>
            <a:ext cx="6020892" cy="859830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800"/>
          </a:p>
        </p:txBody>
      </p:sp>
      <p:sp>
        <p:nvSpPr>
          <p:cNvPr id="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816225" y="3108325"/>
            <a:ext cx="9553575" cy="903446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3136753" y="3108325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13136753" y="7936992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 拷贝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"/>
          <p:cNvSpPr/>
          <p:nvPr/>
        </p:nvSpPr>
        <p:spPr>
          <a:xfrm>
            <a:off x="-19150" y="5308"/>
            <a:ext cx="992883" cy="7711282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800"/>
          </a:p>
        </p:txBody>
      </p:sp>
      <p:pic>
        <p:nvPicPr>
          <p:cNvPr id="9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34" y="11923962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327" y="1080132"/>
            <a:ext cx="3801285" cy="21827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9917" y="9411303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1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754">
            <a:off x="21181651" y="10542541"/>
            <a:ext cx="3229993" cy="32299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2" name="矩形"/>
          <p:cNvSpPr/>
          <p:nvPr/>
        </p:nvSpPr>
        <p:spPr>
          <a:xfrm rot="16197526">
            <a:off x="4034417" y="-4060341"/>
            <a:ext cx="1258777" cy="9303447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800"/>
          </a:p>
        </p:txBody>
      </p:sp>
      <p:sp>
        <p:nvSpPr>
          <p:cNvPr id="103" name="矩形"/>
          <p:cNvSpPr/>
          <p:nvPr/>
        </p:nvSpPr>
        <p:spPr>
          <a:xfrm rot="16197526">
            <a:off x="14546563" y="-3491758"/>
            <a:ext cx="122280" cy="9302777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800"/>
          </a:p>
        </p:txBody>
      </p:sp>
      <p:sp>
        <p:nvSpPr>
          <p:cNvPr id="10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13659594" y="3735767"/>
            <a:ext cx="8794187" cy="790378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930219" y="2076450"/>
            <a:ext cx="11104563" cy="9563100"/>
          </a:xfr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</p:spPr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130784" y="1865377"/>
            <a:ext cx="8325971" cy="1069348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1508236" y="5858976"/>
            <a:ext cx="10493263" cy="669988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 拷贝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线条"/>
          <p:cNvSpPr/>
          <p:nvPr/>
        </p:nvSpPr>
        <p:spPr>
          <a:xfrm flipV="1">
            <a:off x="1136649" y="-352001"/>
            <a:ext cx="2" cy="1326782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83" y="551299"/>
            <a:ext cx="3078609" cy="17677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9" name="矩形"/>
          <p:cNvSpPr/>
          <p:nvPr/>
        </p:nvSpPr>
        <p:spPr>
          <a:xfrm>
            <a:off x="-25400" y="12881570"/>
            <a:ext cx="6020892" cy="859830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816225" y="3108325"/>
            <a:ext cx="9553575" cy="903446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3136753" y="3108325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13136753" y="7936992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 拷贝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4" y="573944"/>
            <a:ext cx="23277832" cy="12568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84" y="-34191"/>
            <a:ext cx="3220158" cy="108225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6" y="-18974"/>
            <a:ext cx="2106994" cy="21069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1547033"/>
            <a:ext cx="1604252" cy="16042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3363304"/>
            <a:ext cx="1975411" cy="19754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768" y="539030"/>
            <a:ext cx="3051366" cy="17521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030" y="8623903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3149" y="9285527"/>
            <a:ext cx="7880816" cy="81824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60220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88287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" name="图像" descr="图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526" y="2986799"/>
            <a:ext cx="1818466" cy="33165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56" y="7090625"/>
            <a:ext cx="5103606" cy="51036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50" y="-58682"/>
            <a:ext cx="1826327" cy="97266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726" y="1499998"/>
            <a:ext cx="4624477" cy="92489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98" y="2476705"/>
            <a:ext cx="3229993" cy="12536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3378" y="9725876"/>
            <a:ext cx="3592962" cy="23167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6721" y="10971496"/>
            <a:ext cx="7130944" cy="63949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0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234" y="6814917"/>
            <a:ext cx="3033085" cy="30330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" name="图像" descr="图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749" y="10542541"/>
            <a:ext cx="3229993" cy="32299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" name="图像" descr="图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528" y="5312563"/>
            <a:ext cx="2225129" cy="222512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" name="图像" descr="图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7359" y="835933"/>
            <a:ext cx="2675867" cy="26758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" name="图像" descr="图像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79220" y="8551548"/>
            <a:ext cx="2586074" cy="25860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7609789" y="1942664"/>
            <a:ext cx="9938057" cy="929663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0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0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625" y="-969361"/>
            <a:ext cx="4385876" cy="147403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9985" y="767630"/>
            <a:ext cx="3635150" cy="20873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4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83766">
            <a:off x="19059830" y="10883245"/>
            <a:ext cx="3456878" cy="68750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8518" y="9536844"/>
            <a:ext cx="2671839" cy="26718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6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32" y="10839132"/>
            <a:ext cx="5448936" cy="54489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1844" y="-24262"/>
            <a:ext cx="3824191" cy="24659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" name="图像" descr="图像"/>
          <p:cNvPicPr>
            <a:picLocks noChangeAspect="1"/>
          </p:cNvPicPr>
          <p:nvPr/>
        </p:nvPicPr>
        <p:blipFill>
          <a:blip r:embed="rId8">
            <a:alphaModFix amt="10115"/>
          </a:blip>
          <a:stretch>
            <a:fillRect/>
          </a:stretch>
        </p:blipFill>
        <p:spPr>
          <a:xfrm>
            <a:off x="694562" y="923163"/>
            <a:ext cx="3185554" cy="31855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2332347" y="1361051"/>
            <a:ext cx="19567085" cy="986358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529" y="-145873"/>
            <a:ext cx="24902582" cy="140077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transition spd="med"/>
  <p:txStyles>
    <p:titleStyle>
      <a:lvl1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0529" y="-145873"/>
            <a:ext cx="24902582" cy="140077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 spd="med"/>
  <p:txStyles>
    <p:titleStyle>
      <a:lvl1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AE29-460B-42ED-AC84-467784692340}" type="datetimeFigureOut">
              <a:rPr lang="zh-CN" altLang="en-US" smtClean="0"/>
              <a:t>2020/7/11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D252-C2E9-4A6F-ABCD-1FD3D6B1EC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0.png"/><Relationship Id="rId7" Type="http://schemas.openxmlformats.org/officeDocument/2006/relationships/image" Target="../media/image5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59.jpeg"/><Relationship Id="rId4" Type="http://schemas.openxmlformats.org/officeDocument/2006/relationships/image" Target="../media/image31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1.png"/><Relationship Id="rId7" Type="http://schemas.openxmlformats.org/officeDocument/2006/relationships/image" Target="../media/image3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0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1834991" y="2951992"/>
            <a:ext cx="4727022" cy="4746666"/>
          </a:xfrm>
          <a:prstGeom prst="ellipse">
            <a:avLst/>
          </a:prstGeom>
          <a:solidFill>
            <a:srgbClr val="E6DFC9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5969" y="12242025"/>
            <a:ext cx="19183631" cy="893962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031100" y="511509"/>
            <a:ext cx="1879971" cy="6575091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13" descr="H:\2018-2019AN公益奖-存档文件\2 2019AN公益奖-存档文件\11.传播管理\3.LOGO\公益奖logo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7035" y="12599119"/>
            <a:ext cx="4399238" cy="9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H:\欧阳志力\1 PMAC\LOGO_二维码\知行计划LOGO（标准版）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5969" y="12531968"/>
            <a:ext cx="2005854" cy="104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连接符 12"/>
          <p:cNvCxnSpPr/>
          <p:nvPr/>
        </p:nvCxnSpPr>
        <p:spPr bwMode="auto">
          <a:xfrm flipV="1">
            <a:off x="2844429" y="12608953"/>
            <a:ext cx="0" cy="8939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3" descr="H:\2019国际志愿者日-存档文件ouyang\1.#国际志愿者日#\3.设计\国际志愿者日-设计使用LOGO\页尾.png"/>
          <p:cNvPicPr>
            <a:picLocks noChangeAspect="1" noChangeArrowheads="1"/>
          </p:cNvPicPr>
          <p:nvPr/>
        </p:nvPicPr>
        <p:blipFill>
          <a:blip r:embed="rId4" cstate="print"/>
          <a:srcRect l="47185" t="13034" r="38896"/>
          <a:stretch>
            <a:fillRect/>
          </a:stretch>
        </p:blipFill>
        <p:spPr bwMode="auto">
          <a:xfrm>
            <a:off x="8331485" y="12488691"/>
            <a:ext cx="2968105" cy="1134487"/>
          </a:xfrm>
          <a:prstGeom prst="rect">
            <a:avLst/>
          </a:prstGeom>
          <a:noFill/>
        </p:spPr>
      </p:pic>
      <p:cxnSp>
        <p:nvCxnSpPr>
          <p:cNvPr id="18" name="直接连接符 17"/>
          <p:cNvCxnSpPr/>
          <p:nvPr/>
        </p:nvCxnSpPr>
        <p:spPr bwMode="auto">
          <a:xfrm flipV="1">
            <a:off x="7968879" y="12608953"/>
            <a:ext cx="0" cy="8939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9659600" y="512127"/>
            <a:ext cx="1879971" cy="12618704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Picture 11" descr="H:\2018-2019AN公益奖-存档文件\2 2019AN公益奖-存档文件\11.传播管理\3.LOGO\AkzoNobel_wordmark_RGB_Blue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975836" y="173365"/>
            <a:ext cx="4201263" cy="137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21"/>
          <p:cNvSpPr/>
          <p:nvPr/>
        </p:nvSpPr>
        <p:spPr>
          <a:xfrm>
            <a:off x="1835150" y="3961130"/>
            <a:ext cx="10025380" cy="3507105"/>
          </a:xfrm>
          <a:prstGeom prst="roundRect">
            <a:avLst/>
          </a:prstGeom>
          <a:solidFill>
            <a:srgbClr val="2F505A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3913" y="4672013"/>
            <a:ext cx="10041255" cy="20853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sz="72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环境的协调与突出——来自自然之美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8F6D4B-A4AE-42B0-A0F2-642DB1EF725F}"/>
              </a:ext>
            </a:extLst>
          </p:cNvPr>
          <p:cNvGrpSpPr/>
          <p:nvPr/>
        </p:nvGrpSpPr>
        <p:grpSpPr>
          <a:xfrm>
            <a:off x="1472027" y="6400800"/>
            <a:ext cx="8738774" cy="4878813"/>
            <a:chOff x="1541145" y="3194050"/>
            <a:chExt cx="12085955" cy="2548260"/>
          </a:xfrm>
        </p:grpSpPr>
        <p:sp>
          <p:nvSpPr>
            <p:cNvPr id="21" name="矩形: 圆角 20"/>
            <p:cNvSpPr/>
            <p:nvPr/>
          </p:nvSpPr>
          <p:spPr>
            <a:xfrm>
              <a:off x="1541145" y="3194050"/>
              <a:ext cx="12085955" cy="2520315"/>
            </a:xfrm>
            <a:prstGeom prst="roundRect">
              <a:avLst/>
            </a:prstGeom>
            <a:solidFill>
              <a:srgbClr val="EF7C4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962151" y="3341045"/>
              <a:ext cx="11346815" cy="2401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b="1" dirty="0">
                  <a:solidFill>
                    <a:srgbClr val="FCF4E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设计要求</a:t>
              </a:r>
              <a:endParaRPr lang="en-US" altLang="zh-CN" sz="44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b="1" dirty="0">
                  <a:solidFill>
                    <a:srgbClr val="FCF4E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至少包含山、水、植被和建筑；</a:t>
              </a:r>
              <a:endParaRPr lang="en-US" altLang="zh-CN" sz="44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b="1" dirty="0">
                  <a:solidFill>
                    <a:srgbClr val="FCF4E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满足社区居民健身、休息、娱乐的需要。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7421379" y="6400801"/>
            <a:ext cx="5538534" cy="4808887"/>
            <a:chOff x="14413822" y="5227240"/>
            <a:chExt cx="8318046" cy="2306123"/>
          </a:xfrm>
          <a:solidFill>
            <a:srgbClr val="EF7C4F"/>
          </a:solidFill>
        </p:grpSpPr>
        <p:sp>
          <p:nvSpPr>
            <p:cNvPr id="15" name="矩形: 圆角 14"/>
            <p:cNvSpPr/>
            <p:nvPr/>
          </p:nvSpPr>
          <p:spPr>
            <a:xfrm>
              <a:off x="14792052" y="5227240"/>
              <a:ext cx="7939816" cy="2306123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4413822" y="5374246"/>
              <a:ext cx="7939819" cy="1448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b="1" dirty="0">
                  <a:solidFill>
                    <a:srgbClr val="FCF4E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小组结果</a:t>
              </a:r>
              <a:endParaRPr lang="en-US" altLang="zh-CN" sz="44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endParaRPr lang="en-US" altLang="zh-CN" sz="44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b="1" dirty="0">
                  <a:solidFill>
                    <a:srgbClr val="FCF4E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设计图 、模型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D17376-014C-4643-8BA4-F0AD6252D0C5}"/>
              </a:ext>
            </a:extLst>
          </p:cNvPr>
          <p:cNvGrpSpPr/>
          <p:nvPr/>
        </p:nvGrpSpPr>
        <p:grpSpPr>
          <a:xfrm>
            <a:off x="10684136" y="6400801"/>
            <a:ext cx="6546567" cy="4808888"/>
            <a:chOff x="1541145" y="6235700"/>
            <a:chExt cx="12085955" cy="2520315"/>
          </a:xfrm>
        </p:grpSpPr>
        <p:sp>
          <p:nvSpPr>
            <p:cNvPr id="26" name="矩形: 圆角 25"/>
            <p:cNvSpPr/>
            <p:nvPr/>
          </p:nvSpPr>
          <p:spPr>
            <a:xfrm>
              <a:off x="1541145" y="6235700"/>
              <a:ext cx="12085955" cy="2520315"/>
            </a:xfrm>
            <a:prstGeom prst="roundRect">
              <a:avLst/>
            </a:prstGeom>
            <a:solidFill>
              <a:srgbClr val="EF7C4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541145" y="6446445"/>
              <a:ext cx="11557605" cy="1582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b="1" dirty="0">
                  <a:solidFill>
                    <a:srgbClr val="FCF4E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工具和材料</a:t>
              </a:r>
              <a:endParaRPr lang="en-US" altLang="zh-CN" sz="44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endParaRPr lang="en-US" altLang="zh-CN" sz="44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b="1" dirty="0">
                  <a:solidFill>
                    <a:srgbClr val="FCF4E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硬卡纸、轻黏土、彩笔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8069273" y="3627795"/>
            <a:ext cx="8245454" cy="1069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介绍作品：有什么特点？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0F11D05-BDE5-49D4-8AB1-F4EF8DAAE6A6}"/>
              </a:ext>
            </a:extLst>
          </p:cNvPr>
          <p:cNvGrpSpPr/>
          <p:nvPr/>
        </p:nvGrpSpPr>
        <p:grpSpPr>
          <a:xfrm>
            <a:off x="9699308" y="1180139"/>
            <a:ext cx="4985385" cy="2884187"/>
            <a:chOff x="9694852" y="1091580"/>
            <a:chExt cx="4985385" cy="2884187"/>
          </a:xfrm>
          <a:solidFill>
            <a:srgbClr val="FFC000"/>
          </a:solidFill>
        </p:grpSpPr>
        <p:sp>
          <p:nvSpPr>
            <p:cNvPr id="27" name="圆角矩形 10">
              <a:extLst>
                <a:ext uri="{FF2B5EF4-FFF2-40B4-BE49-F238E27FC236}">
                  <a16:creationId xmlns:a16="http://schemas.microsoft.com/office/drawing/2014/main" id="{0025B672-C328-4CF4-922E-9A14C7578CD2}"/>
                </a:ext>
              </a:extLst>
            </p:cNvPr>
            <p:cNvSpPr/>
            <p:nvPr/>
          </p:nvSpPr>
          <p:spPr>
            <a:xfrm>
              <a:off x="9694852" y="1265579"/>
              <a:ext cx="4985385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B5AEF01-AEDF-4F11-BCCE-293E507D7E12}"/>
                </a:ext>
              </a:extLst>
            </p:cNvPr>
            <p:cNvSpPr/>
            <p:nvPr/>
          </p:nvSpPr>
          <p:spPr>
            <a:xfrm>
              <a:off x="10248553" y="1091580"/>
              <a:ext cx="3877985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设计一个公园</a:t>
              </a: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占位符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4146" y="3248611"/>
            <a:ext cx="8138155" cy="6103617"/>
          </a:xfrm>
          <a:prstGeom prst="rect">
            <a:avLst/>
          </a:prstGeom>
          <a:ln w="12700">
            <a:miter lim="400000"/>
            <a:headEnd/>
            <a:tailEnd/>
          </a:ln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5194" y="3248611"/>
            <a:ext cx="10940878" cy="610361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文本框 12"/>
          <p:cNvSpPr txBox="1"/>
          <p:nvPr/>
        </p:nvSpPr>
        <p:spPr>
          <a:xfrm>
            <a:off x="3443605" y="9965373"/>
            <a:ext cx="16240125" cy="7105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400" i="0" u="none" strike="noStrike" cap="none" spc="0" normalizeH="0" baseline="0" dirty="0">
                <a:ln>
                  <a:noFill/>
                </a:ln>
                <a:solidFill>
                  <a:srgbClr val="2F505A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建筑与环境是整体；建筑与建筑、建筑与自然的关系</a:t>
            </a:r>
          </a:p>
        </p:txBody>
      </p:sp>
      <p:sp>
        <p:nvSpPr>
          <p:cNvPr id="22" name="椭圆 21"/>
          <p:cNvSpPr/>
          <p:nvPr/>
        </p:nvSpPr>
        <p:spPr>
          <a:xfrm>
            <a:off x="2844165" y="10004425"/>
            <a:ext cx="484505" cy="484505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CC73119-A385-4394-80C3-5F1187F5F0A8}"/>
              </a:ext>
            </a:extLst>
          </p:cNvPr>
          <p:cNvGrpSpPr/>
          <p:nvPr/>
        </p:nvGrpSpPr>
        <p:grpSpPr>
          <a:xfrm>
            <a:off x="9699308" y="1180139"/>
            <a:ext cx="4985385" cy="2884187"/>
            <a:chOff x="9694852" y="1091580"/>
            <a:chExt cx="4985385" cy="2884187"/>
          </a:xfrm>
          <a:solidFill>
            <a:srgbClr val="FFC000"/>
          </a:solidFill>
        </p:grpSpPr>
        <p:sp>
          <p:nvSpPr>
            <p:cNvPr id="21" name="圆角矩形 10">
              <a:extLst>
                <a:ext uri="{FF2B5EF4-FFF2-40B4-BE49-F238E27FC236}">
                  <a16:creationId xmlns:a16="http://schemas.microsoft.com/office/drawing/2014/main" id="{81F44005-920E-420C-8A61-22D9212F9E13}"/>
                </a:ext>
              </a:extLst>
            </p:cNvPr>
            <p:cNvSpPr/>
            <p:nvPr/>
          </p:nvSpPr>
          <p:spPr>
            <a:xfrm>
              <a:off x="9694852" y="1265579"/>
              <a:ext cx="4985385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AF2D63A-0F05-43A7-A956-F793A904CAC7}"/>
                </a:ext>
              </a:extLst>
            </p:cNvPr>
            <p:cNvSpPr/>
            <p:nvPr/>
          </p:nvSpPr>
          <p:spPr>
            <a:xfrm>
              <a:off x="10248553" y="1091580"/>
              <a:ext cx="3877985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设计一个公园</a:t>
              </a: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76250" y="2889885"/>
            <a:ext cx="574675" cy="574675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67460" y="2889885"/>
            <a:ext cx="16752570" cy="177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>
              <a:lnSpc>
                <a:spcPct val="100000"/>
              </a:lnSpc>
            </a:pPr>
            <a:r>
              <a:rPr lang="zh-CN" altLang="en-US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成玉宁：东南大学建筑学院教授，博士生导师</a:t>
            </a:r>
          </a:p>
          <a:p>
            <a:pPr eaLnBrk="1">
              <a:lnSpc>
                <a:spcPct val="100000"/>
              </a:lnSpc>
            </a:pPr>
            <a:r>
              <a:rPr lang="zh-CN" altLang="en-US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代表作《淮安古城墙遗址公园》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5676880" y="2889885"/>
            <a:ext cx="8013065" cy="817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00000"/>
              </a:lnSpc>
              <a:buFont typeface="Wingdings" panose="05000000000000000000" charset="0"/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sz="44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</a:t>
            </a:r>
            <a:r>
              <a:rPr lang="en-US" sz="36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史上的龙光阁在淮安古城的东边，与当时人们崇文信教有很大的关系，意味着文运昌盛。抗日战争期间，龙光阁被毁，作为特殊历史地段的记忆，老百姓，包括政府都有强烈的意愿恢复，一方面是恢复文化遗存，另一方面也通过东侧的⻔门，西侧的城，共同彰显历史的存在。</a:t>
            </a: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  <a:p>
            <a:pPr eaLnBrk="1">
              <a:lnSpc>
                <a:spcPct val="100000"/>
              </a:lnSpc>
              <a:buFont typeface="Wingdings" panose="05000000000000000000" charset="0"/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sz="44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</a:t>
            </a:r>
            <a:r>
              <a:rPr lang="en-US" sz="36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园采用复建和重建的方式，根据今天的空间形态，今天的道路关系，重新梳理空间的维度，梳理理相应的建筑的尺度 体量量，而重建的一个新的龙光阁建筑。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831205"/>
            <a:ext cx="7616190" cy="37477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10" y="5838825"/>
            <a:ext cx="7068820" cy="37922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矩形 16"/>
          <p:cNvSpPr/>
          <p:nvPr/>
        </p:nvSpPr>
        <p:spPr>
          <a:xfrm>
            <a:off x="5130800" y="10182225"/>
            <a:ext cx="5669280" cy="755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淮安古城墙遗址公园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71E930E-FD3B-46E9-A78E-CD965BB4B8AD}"/>
              </a:ext>
            </a:extLst>
          </p:cNvPr>
          <p:cNvGrpSpPr/>
          <p:nvPr/>
        </p:nvGrpSpPr>
        <p:grpSpPr>
          <a:xfrm>
            <a:off x="10359072" y="1180139"/>
            <a:ext cx="3665856" cy="2884187"/>
            <a:chOff x="9694853" y="1091580"/>
            <a:chExt cx="3665856" cy="2884187"/>
          </a:xfrm>
          <a:solidFill>
            <a:srgbClr val="FFC000"/>
          </a:solidFill>
        </p:grpSpPr>
        <p:sp>
          <p:nvSpPr>
            <p:cNvPr id="20" name="圆角矩形 10">
              <a:extLst>
                <a:ext uri="{FF2B5EF4-FFF2-40B4-BE49-F238E27FC236}">
                  <a16:creationId xmlns:a16="http://schemas.microsoft.com/office/drawing/2014/main" id="{AE8D96BC-C788-44A7-B766-23F6E3946278}"/>
                </a:ext>
              </a:extLst>
            </p:cNvPr>
            <p:cNvSpPr/>
            <p:nvPr/>
          </p:nvSpPr>
          <p:spPr>
            <a:xfrm>
              <a:off x="9694853" y="1265579"/>
              <a:ext cx="3665856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9A4B7DD-2EC1-4493-B394-4F29319EB430}"/>
                </a:ext>
              </a:extLst>
            </p:cNvPr>
            <p:cNvSpPr/>
            <p:nvPr/>
          </p:nvSpPr>
          <p:spPr>
            <a:xfrm>
              <a:off x="10204342" y="1091580"/>
              <a:ext cx="2646878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走进大师</a:t>
              </a: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681730" y="3388995"/>
            <a:ext cx="574675" cy="574675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256405" y="3314700"/>
            <a:ext cx="16480790" cy="674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00000"/>
              </a:lnSpc>
            </a:pPr>
            <a:r>
              <a:rPr lang="zh-CN" altLang="en-US" sz="40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大师语录：</a:t>
            </a:r>
          </a:p>
          <a:p>
            <a:pPr marL="571500" indent="-571500" eaLnBrk="1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建筑是文化的一种表达形式。它是载体，也是文化的主要组成部分，建筑文化不同于一般的非物质文化，它是活态的，是不断发展，不断满足人们需求的。</a:t>
            </a:r>
          </a:p>
          <a:p>
            <a:pPr marL="571500" indent="-571500" eaLnBrk="1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符合自然规律的东西是美。</a:t>
            </a:r>
          </a:p>
          <a:p>
            <a:pPr marL="571500" indent="-571500" eaLnBrk="1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用活历史文化是对它最好的尊敬和保护。规划师、建筑师或是风景园林师，对待文化应有的态度都是激活它，复活它，利用它，延续它的生命。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26CA101-3F50-4229-A7D5-2E86FFB50FC9}"/>
              </a:ext>
            </a:extLst>
          </p:cNvPr>
          <p:cNvGrpSpPr/>
          <p:nvPr/>
        </p:nvGrpSpPr>
        <p:grpSpPr>
          <a:xfrm>
            <a:off x="10359072" y="1180139"/>
            <a:ext cx="3665856" cy="2884187"/>
            <a:chOff x="9694853" y="1091580"/>
            <a:chExt cx="3665856" cy="2884187"/>
          </a:xfrm>
          <a:solidFill>
            <a:srgbClr val="FFC000"/>
          </a:solidFill>
        </p:grpSpPr>
        <p:sp>
          <p:nvSpPr>
            <p:cNvPr id="19" name="圆角矩形 10">
              <a:extLst>
                <a:ext uri="{FF2B5EF4-FFF2-40B4-BE49-F238E27FC236}">
                  <a16:creationId xmlns:a16="http://schemas.microsoft.com/office/drawing/2014/main" id="{A6A4CF99-6E07-413A-AFEA-BA1EFDA206A0}"/>
                </a:ext>
              </a:extLst>
            </p:cNvPr>
            <p:cNvSpPr/>
            <p:nvPr/>
          </p:nvSpPr>
          <p:spPr>
            <a:xfrm>
              <a:off x="9694853" y="1265579"/>
              <a:ext cx="3665856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FAC26EC-24F5-438F-B860-12159BA0C349}"/>
                </a:ext>
              </a:extLst>
            </p:cNvPr>
            <p:cNvSpPr/>
            <p:nvPr/>
          </p:nvSpPr>
          <p:spPr>
            <a:xfrm>
              <a:off x="10204342" y="1091580"/>
              <a:ext cx="2646878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聆听大师</a:t>
              </a: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9791680" y="5424170"/>
            <a:ext cx="4212590" cy="788733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0" y="0"/>
            <a:ext cx="6931660" cy="788733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9057640" y="652780"/>
            <a:ext cx="6007735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5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475970" y="1931877"/>
            <a:ext cx="12508040" cy="10346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“大师美学课堂”项目，缘起于阿克苏诺贝尔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2011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创立的“阿克苏诺贝尔中国大学生社会公益奖”（简称“公益奖”）。公益奖作为“中国大学生社会实践知行促进计划”（简称“知行计划”）核心项目，是中国第一个以大学生社团为奖励对象的社会公益奖项，开展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9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年来累计覆盖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103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座城市的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284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所高校，鼓舞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2000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余万大学生；大学生志愿实践时长累计达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198,831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天，相当于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544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年，令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2,527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所乡村学校师生受益。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endParaRPr lang="zh-CN" altLang="en-US" sz="3200" kern="1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2018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年，“公益奖”首度开展“大师美学课堂”项目，支持清华大学、同济大学、东南大学、中国美术学院等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11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所知名高校的大学生实践团队，寻访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42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位蜚声国内外建筑与设计领域的院士、教授、建筑师，了解最前沿的建筑设计思想，发掘大师典型作品背后的故事，并带着大师理念和成功案例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走向青海、新疆、贵州、四川等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12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省的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所乡村学校，培养当地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孩子感受美、发现美、创造美的能力。</a:t>
            </a:r>
            <a:endParaRPr lang="zh-CN" altLang="en-US" sz="3200" kern="1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58414" y="564741"/>
            <a:ext cx="6340197" cy="1069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zh-CN" altLang="en-US" b="1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关于“大师美学课堂”</a:t>
            </a:r>
          </a:p>
        </p:txBody>
      </p:sp>
      <p:sp>
        <p:nvSpPr>
          <p:cNvPr id="12" name="矩形 11"/>
          <p:cNvSpPr/>
          <p:nvPr/>
        </p:nvSpPr>
        <p:spPr>
          <a:xfrm>
            <a:off x="13651465" y="1646784"/>
            <a:ext cx="9906000" cy="7022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为进一步支持中国乡村美育教育发展，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2019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年，阿克苏诺贝尔中国与宝洁中国、中国青少年发展基金会正式启动公益战略合作，整合“大师美学课堂”多年成果，研发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《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大师美学课堂青少年美育教育课程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》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，将捐赠给宝洁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200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余所希望学校使用，共同携手服务乡村振兴，推进教育扶贫，传递建筑的色彩与艺术之美，帮助孩子们认识和学习建筑美学知识；课程还将上线知行计划优秀课程中心，面向全国大学生实践团队及教育工作者免费开放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330" y="8997437"/>
            <a:ext cx="6098674" cy="406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空心弧 14"/>
          <p:cNvSpPr/>
          <p:nvPr/>
        </p:nvSpPr>
        <p:spPr>
          <a:xfrm rot="5400000">
            <a:off x="19418277" y="8924033"/>
            <a:ext cx="4065783" cy="4212591"/>
          </a:xfrm>
          <a:prstGeom prst="blockArc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9649460" y="1169670"/>
            <a:ext cx="5085080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0" y="0"/>
            <a:ext cx="6931660" cy="788733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5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89741" y="2839242"/>
            <a:ext cx="23284684" cy="526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中国大学生社会实践知行促进计划（简称“知行计划”）于2012年正式创立，是中国最重要的大学生项目官方平台，旨在推动和帮助社会力量，参与支持大学生社会实践和成长发展。截至2019年，“知行计划”已累计发动包括清华大学、北京大学、复旦大学、同济大学等超过470所大学的6,000多支大学生团队参与，持续开展包括助学支教、环境保护、减贫脱贫、创新创业、乡村调研、专业竞赛、公益传播等形式多样的大学生社会实践和成长发展项目，共有49.1万大学生直接参与，使6,400余所乡村学校的300余万师生受益。</a:t>
            </a:r>
            <a:endParaRPr kumimoji="0" lang="zh-CN" altLang="zh-CN" sz="3200" b="0" i="0" u="none" strike="noStrike" cap="none" normalizeH="0" baseline="0" dirty="0">
              <a:ln>
                <a:noFill/>
              </a:ln>
              <a:solidFill>
                <a:srgbClr val="2F505A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“知行计划”官方网站、官方微信、微博二维码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rPr>
              <a:t>                            </a:t>
            </a:r>
            <a:endParaRPr kumimoji="0" lang="zh-CN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39119" y="8459388"/>
            <a:ext cx="7743927" cy="2247439"/>
            <a:chOff x="2886443" y="10417269"/>
            <a:chExt cx="5054277" cy="14668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443" y="10417269"/>
              <a:ext cx="14668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782" y="10417269"/>
              <a:ext cx="1409700" cy="1419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970" y="10417269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/>
          <p:cNvSpPr/>
          <p:nvPr/>
        </p:nvSpPr>
        <p:spPr>
          <a:xfrm>
            <a:off x="10253007" y="1492394"/>
            <a:ext cx="3877985" cy="623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关于知行计划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457" y="7312991"/>
            <a:ext cx="7617641" cy="507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"/>
          <p:cNvSpPr txBox="1"/>
          <p:nvPr/>
        </p:nvSpPr>
        <p:spPr>
          <a:xfrm>
            <a:off x="8937918" y="3884215"/>
            <a:ext cx="553037" cy="9335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1</a:t>
            </a:r>
          </a:p>
        </p:txBody>
      </p:sp>
      <p:sp>
        <p:nvSpPr>
          <p:cNvPr id="115" name="2"/>
          <p:cNvSpPr txBox="1"/>
          <p:nvPr/>
        </p:nvSpPr>
        <p:spPr>
          <a:xfrm>
            <a:off x="8937918" y="6543010"/>
            <a:ext cx="553037" cy="9335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2</a:t>
            </a:r>
          </a:p>
        </p:txBody>
      </p:sp>
      <p:sp>
        <p:nvSpPr>
          <p:cNvPr id="116" name="3"/>
          <p:cNvSpPr txBox="1"/>
          <p:nvPr/>
        </p:nvSpPr>
        <p:spPr>
          <a:xfrm>
            <a:off x="8937918" y="9349710"/>
            <a:ext cx="553037" cy="9335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14" name="文本框"/>
          <p:cNvSpPr txBox="1"/>
          <p:nvPr/>
        </p:nvSpPr>
        <p:spPr>
          <a:xfrm>
            <a:off x="10608864" y="3968078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sz="4800" b="1" dirty="0">
                <a:latin typeface="微软雅黑" panose="020B0503020204020204" charset="-122"/>
                <a:ea typeface="微软雅黑" panose="020B0503020204020204" charset="-122"/>
              </a:rPr>
              <a:t>两个故事</a:t>
            </a:r>
          </a:p>
        </p:txBody>
      </p:sp>
      <p:sp>
        <p:nvSpPr>
          <p:cNvPr id="17" name="文本框"/>
          <p:cNvSpPr txBox="1"/>
          <p:nvPr/>
        </p:nvSpPr>
        <p:spPr>
          <a:xfrm>
            <a:off x="10608864" y="6750527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sz="48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建筑与自然</a:t>
            </a:r>
          </a:p>
        </p:txBody>
      </p:sp>
      <p:sp>
        <p:nvSpPr>
          <p:cNvPr id="18" name="文本框"/>
          <p:cNvSpPr txBox="1"/>
          <p:nvPr/>
        </p:nvSpPr>
        <p:spPr>
          <a:xfrm>
            <a:off x="10608864" y="9532975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sz="4800" b="1" dirty="0">
                <a:latin typeface="微软雅黑" panose="020B0503020204020204" charset="-122"/>
                <a:ea typeface="微软雅黑" panose="020B0503020204020204" charset="-122"/>
              </a:rPr>
              <a:t>中外园林赏析</a:t>
            </a:r>
            <a:r>
              <a:rPr lang="en-US" altLang="zh-CN" sz="4800" b="1" dirty="0">
                <a:latin typeface="微软雅黑" panose="020B0503020204020204" charset="-122"/>
                <a:ea typeface="微软雅黑" panose="020B0503020204020204" charset="-122"/>
              </a:rPr>
              <a:t>&amp;</a:t>
            </a: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</a:rPr>
              <a:t>分析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19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直接连接符 20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23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直接连接符 23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927229" y="9476439"/>
            <a:ext cx="2216145" cy="2851815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66869" y="7714172"/>
            <a:ext cx="2216145" cy="3067576"/>
          </a:xfrm>
          <a:prstGeom prst="rect">
            <a:avLst/>
          </a:prstGeom>
          <a:solidFill>
            <a:srgbClr val="EF7C4F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6091343" y="3394282"/>
            <a:ext cx="1971501" cy="1914121"/>
          </a:xfrm>
          <a:prstGeom prst="ellipse">
            <a:avLst/>
          </a:prstGeom>
          <a:solidFill>
            <a:srgbClr val="3051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3"/>
          <p:cNvSpPr txBox="1"/>
          <p:nvPr/>
        </p:nvSpPr>
        <p:spPr>
          <a:xfrm>
            <a:off x="16801123" y="3959264"/>
            <a:ext cx="548640" cy="9321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4</a:t>
            </a:r>
          </a:p>
        </p:txBody>
      </p:sp>
      <p:sp>
        <p:nvSpPr>
          <p:cNvPr id="8" name="文本框"/>
          <p:cNvSpPr txBox="1"/>
          <p:nvPr/>
        </p:nvSpPr>
        <p:spPr>
          <a:xfrm>
            <a:off x="18454924" y="3967957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</a:rPr>
              <a:t>设计一个公园</a:t>
            </a:r>
          </a:p>
        </p:txBody>
      </p:sp>
      <p:sp>
        <p:nvSpPr>
          <p:cNvPr id="4" name="椭圆 3"/>
          <p:cNvSpPr/>
          <p:nvPr/>
        </p:nvSpPr>
        <p:spPr>
          <a:xfrm>
            <a:off x="16088803" y="6176852"/>
            <a:ext cx="1971501" cy="1914121"/>
          </a:xfrm>
          <a:prstGeom prst="ellipse">
            <a:avLst/>
          </a:prstGeom>
          <a:solidFill>
            <a:srgbClr val="3051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3"/>
          <p:cNvSpPr txBox="1"/>
          <p:nvPr/>
        </p:nvSpPr>
        <p:spPr>
          <a:xfrm>
            <a:off x="16798583" y="6741834"/>
            <a:ext cx="548640" cy="9321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5</a:t>
            </a:r>
          </a:p>
        </p:txBody>
      </p:sp>
      <p:sp>
        <p:nvSpPr>
          <p:cNvPr id="9" name="文本框"/>
          <p:cNvSpPr txBox="1"/>
          <p:nvPr/>
        </p:nvSpPr>
        <p:spPr>
          <a:xfrm>
            <a:off x="18452384" y="6750527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</a:rPr>
              <a:t>走进大师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9529425" y="6882765"/>
            <a:ext cx="4318000" cy="586676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3997960" cy="406463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D6B68CD-F084-44DA-AF6D-D3F51F7E25A0}"/>
              </a:ext>
            </a:extLst>
          </p:cNvPr>
          <p:cNvGrpSpPr/>
          <p:nvPr/>
        </p:nvGrpSpPr>
        <p:grpSpPr>
          <a:xfrm>
            <a:off x="7260590" y="996797"/>
            <a:ext cx="9491345" cy="1299363"/>
            <a:chOff x="7260590" y="996797"/>
            <a:chExt cx="9491345" cy="1299363"/>
          </a:xfrm>
        </p:grpSpPr>
        <p:sp>
          <p:nvSpPr>
            <p:cNvPr id="22" name="圆角矩形 21"/>
            <p:cNvSpPr/>
            <p:nvPr/>
          </p:nvSpPr>
          <p:spPr>
            <a:xfrm>
              <a:off x="7260590" y="1171575"/>
              <a:ext cx="9491345" cy="1124585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968879" y="996797"/>
              <a:ext cx="8205470" cy="1273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不同地点的园林——两个故事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9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/>
        </p:nvSpPr>
        <p:spPr>
          <a:xfrm>
            <a:off x="3206750" y="2484120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夏家鑫故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219" y="2960284"/>
            <a:ext cx="10776688" cy="6061887"/>
          </a:xfrm>
          <a:prstGeom prst="rect">
            <a:avLst/>
          </a:prstGeom>
        </p:spPr>
      </p:pic>
      <p:pic>
        <p:nvPicPr>
          <p:cNvPr id="12" name="明轩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1740" y="2960370"/>
            <a:ext cx="10832465" cy="609346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554480" y="9678035"/>
            <a:ext cx="484505" cy="484505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38985" y="9373235"/>
            <a:ext cx="17051020" cy="3461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6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从这两个小故事中能看出什么？</a:t>
            </a:r>
          </a:p>
          <a:p>
            <a:pPr eaLnBrk="1">
              <a:lnSpc>
                <a:spcPct val="100000"/>
              </a:lnSpc>
            </a:pPr>
            <a:r>
              <a:rPr lang="zh-CN" sz="36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为什么要在院子搭建亭子，种上植物，养鱼？这样做能给人带来怎样的感受？</a:t>
            </a:r>
          </a:p>
          <a:p>
            <a:pPr>
              <a:lnSpc>
                <a:spcPct val="150000"/>
              </a:lnSpc>
            </a:pPr>
            <a:endParaRPr lang="zh-CN" sz="36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554480" y="10817225"/>
            <a:ext cx="484505" cy="484505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2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4335C7B-78D5-4BB8-921A-5E6F9FBF7B50}"/>
              </a:ext>
            </a:extLst>
          </p:cNvPr>
          <p:cNvGrpSpPr/>
          <p:nvPr/>
        </p:nvGrpSpPr>
        <p:grpSpPr>
          <a:xfrm>
            <a:off x="9649460" y="1070315"/>
            <a:ext cx="5085080" cy="1273175"/>
            <a:chOff x="9649460" y="1091580"/>
            <a:chExt cx="5085080" cy="1273175"/>
          </a:xfrm>
          <a:solidFill>
            <a:srgbClr val="FFC000"/>
          </a:solidFill>
        </p:grpSpPr>
        <p:sp>
          <p:nvSpPr>
            <p:cNvPr id="11" name="圆角矩形 10"/>
            <p:cNvSpPr/>
            <p:nvPr/>
          </p:nvSpPr>
          <p:spPr>
            <a:xfrm>
              <a:off x="9649460" y="1214120"/>
              <a:ext cx="5085080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0576560" y="1091580"/>
              <a:ext cx="3230880" cy="12731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建筑与自然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641442" y="8321040"/>
            <a:ext cx="17494250" cy="913130"/>
            <a:chOff x="5050" y="13140"/>
            <a:chExt cx="27550" cy="1438"/>
          </a:xfrm>
        </p:grpSpPr>
        <p:sp>
          <p:nvSpPr>
            <p:cNvPr id="19" name="圆角矩形 18"/>
            <p:cNvSpPr/>
            <p:nvPr/>
          </p:nvSpPr>
          <p:spPr>
            <a:xfrm>
              <a:off x="5050" y="13140"/>
              <a:ext cx="27551" cy="1438"/>
            </a:xfrm>
            <a:prstGeom prst="roundRect">
              <a:avLst/>
            </a:prstGeom>
            <a:solidFill>
              <a:srgbClr val="EF7C4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635" y="13705"/>
              <a:ext cx="26382" cy="5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>
                <a:lnSpc>
                  <a:spcPts val="2200"/>
                </a:lnSpc>
              </a:pPr>
              <a:r>
                <a:rPr lang="zh-CN" altLang="en-US" sz="40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</a:rPr>
                <a:t>生活空间更舒适                           美的感受                               使用功能</a:t>
              </a:r>
            </a:p>
          </p:txBody>
        </p:sp>
      </p:grpSp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3" b="10873"/>
          <a:stretch>
            <a:fillRect/>
          </a:stretch>
        </p:blipFill>
        <p:spPr>
          <a:xfrm>
            <a:off x="2482322" y="3667333"/>
            <a:ext cx="9051838" cy="3984915"/>
          </a:xfrm>
        </p:spPr>
      </p:pic>
      <p:pic>
        <p:nvPicPr>
          <p:cNvPr id="17" name="图片占位符 7"/>
          <p:cNvPicPr>
            <a:picLocks noGrp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0" b="16710"/>
          <a:stretch>
            <a:fillRect/>
          </a:stretch>
        </p:blipFill>
        <p:spPr>
          <a:xfrm>
            <a:off x="12388567" y="3666746"/>
            <a:ext cx="9051838" cy="39852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5FBB75-362B-4EE0-B29F-7769FEB94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26" y="3638058"/>
            <a:ext cx="8479546" cy="39715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5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242310" y="3348990"/>
            <a:ext cx="573405" cy="573405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815715" y="3549015"/>
            <a:ext cx="17619345" cy="373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>
              <a:lnSpc>
                <a:spcPts val="2200"/>
              </a:lnSpc>
            </a:pPr>
            <a:r>
              <a:rPr lang="zh-CN" altLang="en-US" sz="40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你周围的公园、社区中，有哪些好的做法，有哪些需要改进以满足审美需求？ </a:t>
            </a:r>
            <a:endParaRPr lang="zh-CN" altLang="en-US"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0" name="表格 19"/>
          <p:cNvGraphicFramePr/>
          <p:nvPr>
            <p:custDataLst>
              <p:tags r:id="rId1"/>
            </p:custDataLst>
          </p:nvPr>
        </p:nvGraphicFramePr>
        <p:xfrm>
          <a:off x="3204845" y="4956810"/>
          <a:ext cx="18588355" cy="4914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0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0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714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3800" b="1" dirty="0" err="1">
                          <a:solidFill>
                            <a:srgbClr val="2F505A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建筑名称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7C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3800" b="1" dirty="0" err="1">
                          <a:solidFill>
                            <a:srgbClr val="2F505A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+mn-ea"/>
                        </a:rPr>
                        <a:t>融合的自然景物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7C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3800" b="1" dirty="0">
                          <a:solidFill>
                            <a:srgbClr val="2F505A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是否满足实用和审美需要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7C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3800" b="1" dirty="0" err="1">
                          <a:solidFill>
                            <a:srgbClr val="2F505A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设计分析</a:t>
                      </a:r>
                      <a:r>
                        <a:rPr lang="en-US" altLang="zh-CN" sz="3800" b="1" dirty="0" err="1">
                          <a:solidFill>
                            <a:srgbClr val="2F505A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3800" b="1" dirty="0" err="1">
                          <a:solidFill>
                            <a:srgbClr val="2F505A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改进建议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7C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US" sz="4000"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charset="0"/>
                        </a:rPr>
                        <a:t> </a:t>
                      </a:r>
                      <a:endParaRPr lang="en-US" altLang="en-US" sz="400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en-US" altLang="en-US" sz="4000" dirty="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en-US" altLang="en-US" sz="4000" dirty="0"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2" name="组合 21">
            <a:extLst>
              <a:ext uri="{FF2B5EF4-FFF2-40B4-BE49-F238E27FC236}">
                <a16:creationId xmlns:a16="http://schemas.microsoft.com/office/drawing/2014/main" id="{C8341A55-94D3-41D5-B62B-F9EDBDEF8C41}"/>
              </a:ext>
            </a:extLst>
          </p:cNvPr>
          <p:cNvGrpSpPr/>
          <p:nvPr/>
        </p:nvGrpSpPr>
        <p:grpSpPr>
          <a:xfrm>
            <a:off x="9649460" y="1070315"/>
            <a:ext cx="5085080" cy="1273175"/>
            <a:chOff x="9649460" y="1091580"/>
            <a:chExt cx="5085080" cy="1273175"/>
          </a:xfrm>
          <a:solidFill>
            <a:srgbClr val="FFC000"/>
          </a:solidFill>
        </p:grpSpPr>
        <p:sp>
          <p:nvSpPr>
            <p:cNvPr id="23" name="圆角矩形 10">
              <a:extLst>
                <a:ext uri="{FF2B5EF4-FFF2-40B4-BE49-F238E27FC236}">
                  <a16:creationId xmlns:a16="http://schemas.microsoft.com/office/drawing/2014/main" id="{F9435E9F-7D1D-4F5E-AE44-FF5E20372E38}"/>
                </a:ext>
              </a:extLst>
            </p:cNvPr>
            <p:cNvSpPr/>
            <p:nvPr/>
          </p:nvSpPr>
          <p:spPr>
            <a:xfrm>
              <a:off x="9649460" y="1214120"/>
              <a:ext cx="5085080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C6FDD86-6095-45A8-83CF-9A102FC1DF5B}"/>
                </a:ext>
              </a:extLst>
            </p:cNvPr>
            <p:cNvSpPr/>
            <p:nvPr/>
          </p:nvSpPr>
          <p:spPr>
            <a:xfrm>
              <a:off x="10576560" y="1091580"/>
              <a:ext cx="3230880" cy="12731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建筑与自然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010" y="3202940"/>
            <a:ext cx="9745980" cy="7310120"/>
          </a:xfrm>
          <a:effectLst>
            <a:softEdge rad="63500"/>
          </a:effectLst>
        </p:spPr>
      </p:pic>
      <p:sp>
        <p:nvSpPr>
          <p:cNvPr id="17" name="文本框 16"/>
          <p:cNvSpPr txBox="1"/>
          <p:nvPr/>
        </p:nvSpPr>
        <p:spPr>
          <a:xfrm>
            <a:off x="10240645" y="10941368"/>
            <a:ext cx="6048375" cy="7105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这张图中有什么？</a:t>
            </a:r>
            <a:endParaRPr kumimoji="0" lang="zh-CN" altLang="en-US" sz="4400" i="0" u="none" strike="noStrike" cap="none" spc="0" normalizeH="0" baseline="0" dirty="0">
              <a:ln>
                <a:noFill/>
              </a:ln>
              <a:solidFill>
                <a:srgbClr val="2F505A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B93B34E-1D87-41EA-865F-B3DAE53CD5D6}"/>
              </a:ext>
            </a:extLst>
          </p:cNvPr>
          <p:cNvGrpSpPr/>
          <p:nvPr/>
        </p:nvGrpSpPr>
        <p:grpSpPr>
          <a:xfrm>
            <a:off x="3662805" y="2975541"/>
            <a:ext cx="2692341" cy="2578632"/>
            <a:chOff x="3162618" y="2735263"/>
            <a:chExt cx="2966720" cy="2966720"/>
          </a:xfrm>
        </p:grpSpPr>
        <p:sp>
          <p:nvSpPr>
            <p:cNvPr id="19" name="椭圆 18"/>
            <p:cNvSpPr/>
            <p:nvPr/>
          </p:nvSpPr>
          <p:spPr>
            <a:xfrm>
              <a:off x="3162618" y="2735263"/>
              <a:ext cx="2966720" cy="2966720"/>
            </a:xfrm>
            <a:prstGeom prst="ellipse">
              <a:avLst/>
            </a:prstGeom>
            <a:solidFill>
              <a:srgbClr val="EF7C4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98889" y="3622799"/>
              <a:ext cx="2158975" cy="126530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l" defTabSz="2438400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7200" b="0" i="0" u="none" strike="noStrike" cap="none" spc="0" normalizeH="0" baseline="0" dirty="0">
                  <a:ln>
                    <a:noFill/>
                  </a:ln>
                  <a:solidFill>
                    <a:srgbClr val="FCF4E3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rPr>
                <a:t>房子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4E23B65-FB43-4DE4-869F-DF981C50A968}"/>
              </a:ext>
            </a:extLst>
          </p:cNvPr>
          <p:cNvGrpSpPr/>
          <p:nvPr/>
        </p:nvGrpSpPr>
        <p:grpSpPr>
          <a:xfrm>
            <a:off x="1514234" y="7335422"/>
            <a:ext cx="2692341" cy="2578632"/>
            <a:chOff x="955675" y="6629400"/>
            <a:chExt cx="2966720" cy="2966720"/>
          </a:xfrm>
        </p:grpSpPr>
        <p:sp>
          <p:nvSpPr>
            <p:cNvPr id="20" name="椭圆 19"/>
            <p:cNvSpPr/>
            <p:nvPr/>
          </p:nvSpPr>
          <p:spPr>
            <a:xfrm>
              <a:off x="955675" y="6629400"/>
              <a:ext cx="2966720" cy="2966720"/>
            </a:xfrm>
            <a:prstGeom prst="ellipse">
              <a:avLst/>
            </a:prstGeom>
            <a:solidFill>
              <a:srgbClr val="EF7C4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923415" y="7563485"/>
              <a:ext cx="1442720" cy="109855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l" defTabSz="2438400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7200" b="0" i="0" u="none" strike="noStrike" cap="none" spc="0" normalizeH="0" baseline="0" dirty="0">
                  <a:ln>
                    <a:noFill/>
                  </a:ln>
                  <a:solidFill>
                    <a:srgbClr val="FCF4E3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rPr>
                <a:t>桥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4A6F566-1528-4433-9888-48312E0CF760}"/>
              </a:ext>
            </a:extLst>
          </p:cNvPr>
          <p:cNvGrpSpPr/>
          <p:nvPr/>
        </p:nvGrpSpPr>
        <p:grpSpPr>
          <a:xfrm>
            <a:off x="18136924" y="2214880"/>
            <a:ext cx="2570798" cy="2546718"/>
            <a:chOff x="18136924" y="2859405"/>
            <a:chExt cx="2570798" cy="2546718"/>
          </a:xfrm>
        </p:grpSpPr>
        <p:sp>
          <p:nvSpPr>
            <p:cNvPr id="22" name="椭圆 21"/>
            <p:cNvSpPr/>
            <p:nvPr/>
          </p:nvSpPr>
          <p:spPr>
            <a:xfrm>
              <a:off x="18136924" y="2859405"/>
              <a:ext cx="2570798" cy="2546718"/>
            </a:xfrm>
            <a:prstGeom prst="ellipse">
              <a:avLst/>
            </a:prstGeom>
            <a:solidFill>
              <a:srgbClr val="EF7C4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883422" y="3677426"/>
              <a:ext cx="1393397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l" defTabSz="2438400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7200" b="0" i="0" u="none" strike="noStrike" cap="none" spc="0" normalizeH="0" baseline="0" dirty="0">
                  <a:ln>
                    <a:noFill/>
                  </a:ln>
                  <a:solidFill>
                    <a:srgbClr val="FCF4E3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rPr>
                <a:t>水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8C1F79E-1FBA-4D8A-A3BB-405C690DC238}"/>
              </a:ext>
            </a:extLst>
          </p:cNvPr>
          <p:cNvGrpSpPr/>
          <p:nvPr/>
        </p:nvGrpSpPr>
        <p:grpSpPr>
          <a:xfrm>
            <a:off x="20177425" y="6947334"/>
            <a:ext cx="2966720" cy="2966720"/>
            <a:chOff x="20177425" y="6947334"/>
            <a:chExt cx="2966720" cy="2966720"/>
          </a:xfrm>
        </p:grpSpPr>
        <p:sp>
          <p:nvSpPr>
            <p:cNvPr id="26" name="椭圆 25"/>
            <p:cNvSpPr/>
            <p:nvPr/>
          </p:nvSpPr>
          <p:spPr>
            <a:xfrm>
              <a:off x="20177425" y="6947334"/>
              <a:ext cx="2966720" cy="2966720"/>
            </a:xfrm>
            <a:prstGeom prst="ellipse">
              <a:avLst/>
            </a:prstGeom>
            <a:solidFill>
              <a:srgbClr val="EF7C4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1176232" y="7881419"/>
              <a:ext cx="1442720" cy="109855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l" defTabSz="2438400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7200" b="0" i="0" u="none" strike="noStrike" cap="none" spc="0" normalizeH="0" baseline="0" dirty="0">
                  <a:ln>
                    <a:noFill/>
                  </a:ln>
                  <a:solidFill>
                    <a:srgbClr val="FCF4E3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rPr>
                <a:t>树</a:t>
              </a: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E4DFD89-01A7-45FF-ABEE-B37F3678E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64" y="3263176"/>
            <a:ext cx="9525000" cy="714375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0C5AF4BF-44A4-45B3-A7C8-0F3772D7DFA3}"/>
              </a:ext>
            </a:extLst>
          </p:cNvPr>
          <p:cNvGrpSpPr/>
          <p:nvPr/>
        </p:nvGrpSpPr>
        <p:grpSpPr>
          <a:xfrm>
            <a:off x="8085381" y="1092556"/>
            <a:ext cx="8213238" cy="2884187"/>
            <a:chOff x="9649460" y="1091580"/>
            <a:chExt cx="8213238" cy="2884187"/>
          </a:xfrm>
          <a:solidFill>
            <a:srgbClr val="FFC000"/>
          </a:solidFill>
        </p:grpSpPr>
        <p:sp>
          <p:nvSpPr>
            <p:cNvPr id="32" name="圆角矩形 10">
              <a:extLst>
                <a:ext uri="{FF2B5EF4-FFF2-40B4-BE49-F238E27FC236}">
                  <a16:creationId xmlns:a16="http://schemas.microsoft.com/office/drawing/2014/main" id="{7AB29E8A-62A8-4A80-81C5-1F2C6AAB7EA2}"/>
                </a:ext>
              </a:extLst>
            </p:cNvPr>
            <p:cNvSpPr/>
            <p:nvPr/>
          </p:nvSpPr>
          <p:spPr>
            <a:xfrm>
              <a:off x="9649460" y="1214120"/>
              <a:ext cx="8213238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2D58BBE-7F4C-47FA-AA9E-73DBB5AE6429}"/>
                </a:ext>
              </a:extLst>
            </p:cNvPr>
            <p:cNvSpPr/>
            <p:nvPr/>
          </p:nvSpPr>
          <p:spPr>
            <a:xfrm>
              <a:off x="10248553" y="1091580"/>
              <a:ext cx="7055136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中外园林赏析——拙政园</a:t>
              </a: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10197465" y="4246563"/>
            <a:ext cx="4998085" cy="7105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400" i="0" u="none" strike="noStrike" cap="none" spc="0" normalizeH="0" baseline="0" dirty="0">
                <a:ln>
                  <a:noFill/>
                </a:ln>
                <a:solidFill>
                  <a:srgbClr val="2F505A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有怎样的联系？</a:t>
            </a:r>
          </a:p>
        </p:txBody>
      </p:sp>
      <p:pic>
        <p:nvPicPr>
          <p:cNvPr id="25" name="图片占位符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>
            <a:fillRect/>
          </a:stretch>
        </p:blipFill>
        <p:spPr>
          <a:xfrm>
            <a:off x="15382240" y="7486650"/>
            <a:ext cx="6833870" cy="4445000"/>
          </a:xfrm>
          <a:prstGeom prst="rect">
            <a:avLst/>
          </a:prstGeom>
          <a:ln w="12700">
            <a:miter lim="400000"/>
            <a:headEnd/>
            <a:tailEnd/>
          </a:ln>
          <a:effectLst>
            <a:softEdge rad="63500"/>
          </a:effectLst>
        </p:spPr>
      </p:pic>
      <p:pic>
        <p:nvPicPr>
          <p:cNvPr id="2" name="图片占位符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279" y="7486873"/>
            <a:ext cx="5926391" cy="4444794"/>
          </a:xfrm>
          <a:prstGeom prst="rect">
            <a:avLst/>
          </a:prstGeom>
          <a:ln w="12700">
            <a:miter lim="400000"/>
            <a:headEnd/>
            <a:tailEnd/>
          </a:ln>
          <a:effectLst>
            <a:softEdge rad="63500"/>
          </a:effectLst>
        </p:spPr>
      </p:pic>
      <p:pic>
        <p:nvPicPr>
          <p:cNvPr id="33" name="图片占位符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7055" y="7486650"/>
            <a:ext cx="5526405" cy="4445000"/>
          </a:xfrm>
          <a:prstGeom prst="rect">
            <a:avLst/>
          </a:prstGeom>
          <a:ln w="12700">
            <a:miter lim="400000"/>
            <a:headEnd/>
            <a:tailEnd/>
          </a:ln>
          <a:effectLst>
            <a:softEdge rad="63500"/>
          </a:effec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0A2A7AD-6B3A-49DD-8E58-94C3B0FA49DC}"/>
              </a:ext>
            </a:extLst>
          </p:cNvPr>
          <p:cNvGrpSpPr/>
          <p:nvPr/>
        </p:nvGrpSpPr>
        <p:grpSpPr>
          <a:xfrm>
            <a:off x="3204844" y="2724150"/>
            <a:ext cx="5810389" cy="4039870"/>
            <a:chOff x="3153410" y="2724150"/>
            <a:chExt cx="5673725" cy="4039870"/>
          </a:xfrm>
        </p:grpSpPr>
        <p:sp>
          <p:nvSpPr>
            <p:cNvPr id="57" name="矩形: 圆角 56"/>
            <p:cNvSpPr/>
            <p:nvPr/>
          </p:nvSpPr>
          <p:spPr>
            <a:xfrm>
              <a:off x="3153410" y="2724150"/>
              <a:ext cx="5673725" cy="4039870"/>
            </a:xfrm>
            <a:prstGeom prst="roundRect">
              <a:avLst/>
            </a:prstGeom>
            <a:noFill/>
            <a:ln w="57150" cap="flat">
              <a:solidFill>
                <a:srgbClr val="EF7C4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5047355" y="3451860"/>
              <a:ext cx="1574165" cy="2584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36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植物</a:t>
              </a:r>
              <a:endParaRPr lang="en-US" altLang="zh-CN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36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水</a:t>
              </a:r>
              <a:endParaRPr lang="en-US" altLang="zh-CN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36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建筑</a:t>
              </a:r>
              <a:endParaRPr lang="en-US" altLang="zh-CN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6CE0B2F-C07F-4E1D-9032-FA5F9DFC68A1}"/>
              </a:ext>
            </a:extLst>
          </p:cNvPr>
          <p:cNvGrpSpPr/>
          <p:nvPr/>
        </p:nvGrpSpPr>
        <p:grpSpPr>
          <a:xfrm>
            <a:off x="15368767" y="2724150"/>
            <a:ext cx="6751490" cy="4039870"/>
            <a:chOff x="15368767" y="2724150"/>
            <a:chExt cx="6751490" cy="4039870"/>
          </a:xfrm>
        </p:grpSpPr>
        <p:sp>
          <p:nvSpPr>
            <p:cNvPr id="60" name="矩形 59"/>
            <p:cNvSpPr/>
            <p:nvPr/>
          </p:nvSpPr>
          <p:spPr>
            <a:xfrm>
              <a:off x="15432562" y="2937510"/>
              <a:ext cx="6621145" cy="3415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36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</a:rPr>
                <a:t>以水景为主</a:t>
              </a:r>
              <a:endParaRPr lang="en-US" altLang="zh-CN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36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</a:rPr>
                <a:t>建筑邻水而建</a:t>
              </a:r>
              <a:endParaRPr lang="en-US" altLang="zh-CN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36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</a:rPr>
                <a:t>桥建立了水和陆地的联系</a:t>
              </a:r>
              <a:endParaRPr lang="en-US" altLang="zh-CN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3600" b="1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</a:rPr>
                <a:t>建筑高而不危，与周围景物均衡</a:t>
              </a:r>
              <a:endParaRPr lang="zh-CN" altLang="en-US" sz="4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830BBE8-7D4D-4CE8-8A3F-5F459FFC70D5}"/>
                </a:ext>
              </a:extLst>
            </p:cNvPr>
            <p:cNvSpPr/>
            <p:nvPr/>
          </p:nvSpPr>
          <p:spPr>
            <a:xfrm>
              <a:off x="15368767" y="2724150"/>
              <a:ext cx="6751490" cy="4039870"/>
            </a:xfrm>
            <a:prstGeom prst="roundRect">
              <a:avLst/>
            </a:prstGeom>
            <a:noFill/>
            <a:ln w="57150" cap="flat">
              <a:solidFill>
                <a:srgbClr val="EF7C4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1CB2313-7837-422E-B183-A28CDFDCCB19}"/>
              </a:ext>
            </a:extLst>
          </p:cNvPr>
          <p:cNvGrpSpPr/>
          <p:nvPr/>
        </p:nvGrpSpPr>
        <p:grpSpPr>
          <a:xfrm>
            <a:off x="3167279" y="964574"/>
            <a:ext cx="8213238" cy="2884187"/>
            <a:chOff x="9649460" y="1091580"/>
            <a:chExt cx="8213238" cy="2884187"/>
          </a:xfrm>
          <a:solidFill>
            <a:srgbClr val="FFC000"/>
          </a:solidFill>
        </p:grpSpPr>
        <p:sp>
          <p:nvSpPr>
            <p:cNvPr id="26" name="圆角矩形 10">
              <a:extLst>
                <a:ext uri="{FF2B5EF4-FFF2-40B4-BE49-F238E27FC236}">
                  <a16:creationId xmlns:a16="http://schemas.microsoft.com/office/drawing/2014/main" id="{B02D587D-950E-4BEF-970C-CF4EA87D81BF}"/>
                </a:ext>
              </a:extLst>
            </p:cNvPr>
            <p:cNvSpPr/>
            <p:nvPr/>
          </p:nvSpPr>
          <p:spPr>
            <a:xfrm>
              <a:off x="9649460" y="1214120"/>
              <a:ext cx="8213238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6F4B596-0C7F-4559-9AAA-E1B49404C9E9}"/>
                </a:ext>
              </a:extLst>
            </p:cNvPr>
            <p:cNvSpPr/>
            <p:nvPr/>
          </p:nvSpPr>
          <p:spPr>
            <a:xfrm>
              <a:off x="10248553" y="1091580"/>
              <a:ext cx="7055136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中外园林赏析——拙政园</a:t>
              </a: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占位符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1008" y="8985835"/>
            <a:ext cx="4551701" cy="3038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图片占位符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86923" y="9008596"/>
            <a:ext cx="4586690" cy="308225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" name="图片占位符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86923" y="1397826"/>
            <a:ext cx="4586690" cy="3038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" name="图片占位符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4174" y="5221176"/>
            <a:ext cx="4525762" cy="29799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6" name="图片占位符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1009" y="1397826"/>
            <a:ext cx="4548927" cy="3038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" name="图片占位符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80996" y="9008595"/>
            <a:ext cx="4551701" cy="30418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" name="图片占位符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31290" y="5221176"/>
            <a:ext cx="4578349" cy="2979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" name="图片占位符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31291" y="1410992"/>
            <a:ext cx="4566816" cy="3038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2" name="图片占位符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86922" y="5221175"/>
            <a:ext cx="4578349" cy="300275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9511365" y="4508818"/>
            <a:ext cx="2214880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北京颐和园</a:t>
            </a:r>
          </a:p>
        </p:txBody>
      </p:sp>
      <p:sp>
        <p:nvSpPr>
          <p:cNvPr id="24" name="矩形 23"/>
          <p:cNvSpPr/>
          <p:nvPr/>
        </p:nvSpPr>
        <p:spPr>
          <a:xfrm>
            <a:off x="14429419" y="4543214"/>
            <a:ext cx="2621280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承德避暑山庄</a:t>
            </a:r>
          </a:p>
        </p:txBody>
      </p:sp>
      <p:sp>
        <p:nvSpPr>
          <p:cNvPr id="26" name="矩形 25"/>
          <p:cNvSpPr/>
          <p:nvPr/>
        </p:nvSpPr>
        <p:spPr>
          <a:xfrm>
            <a:off x="19757841" y="4529533"/>
            <a:ext cx="182614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苏州留园</a:t>
            </a:r>
          </a:p>
        </p:txBody>
      </p:sp>
      <p:sp>
        <p:nvSpPr>
          <p:cNvPr id="27" name="矩形 26"/>
          <p:cNvSpPr/>
          <p:nvPr/>
        </p:nvSpPr>
        <p:spPr>
          <a:xfrm>
            <a:off x="9416748" y="8267194"/>
            <a:ext cx="223651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苏州狮子林</a:t>
            </a:r>
          </a:p>
        </p:txBody>
      </p:sp>
      <p:sp>
        <p:nvSpPr>
          <p:cNvPr id="28" name="矩形 27"/>
          <p:cNvSpPr/>
          <p:nvPr/>
        </p:nvSpPr>
        <p:spPr>
          <a:xfrm>
            <a:off x="14433407" y="8288085"/>
            <a:ext cx="264687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番禺余荫山房</a:t>
            </a:r>
          </a:p>
        </p:txBody>
      </p:sp>
      <p:sp>
        <p:nvSpPr>
          <p:cNvPr id="29" name="矩形 28"/>
          <p:cNvSpPr/>
          <p:nvPr/>
        </p:nvSpPr>
        <p:spPr>
          <a:xfrm>
            <a:off x="19552657" y="8270724"/>
            <a:ext cx="264687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拉萨罗布林卡</a:t>
            </a:r>
          </a:p>
        </p:txBody>
      </p:sp>
      <p:sp>
        <p:nvSpPr>
          <p:cNvPr id="30" name="矩形 29"/>
          <p:cNvSpPr/>
          <p:nvPr/>
        </p:nvSpPr>
        <p:spPr>
          <a:xfrm>
            <a:off x="9088431" y="12162854"/>
            <a:ext cx="305724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日本京都龙安寺</a:t>
            </a:r>
          </a:p>
        </p:txBody>
      </p:sp>
      <p:sp>
        <p:nvSpPr>
          <p:cNvPr id="31" name="矩形 30"/>
          <p:cNvSpPr/>
          <p:nvPr/>
        </p:nvSpPr>
        <p:spPr>
          <a:xfrm>
            <a:off x="14023038" y="12191004"/>
            <a:ext cx="346761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英国查茨沃斯庄园</a:t>
            </a:r>
          </a:p>
        </p:txBody>
      </p:sp>
      <p:sp>
        <p:nvSpPr>
          <p:cNvPr id="32" name="矩形 31"/>
          <p:cNvSpPr/>
          <p:nvPr/>
        </p:nvSpPr>
        <p:spPr>
          <a:xfrm>
            <a:off x="19142288" y="12185425"/>
            <a:ext cx="346761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意大利埃斯特庄园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1362189" y="5427980"/>
            <a:ext cx="6991985" cy="2132965"/>
            <a:chOff x="1757" y="10155"/>
            <a:chExt cx="11011" cy="3359"/>
          </a:xfrm>
        </p:grpSpPr>
        <p:sp>
          <p:nvSpPr>
            <p:cNvPr id="35" name="椭圆 34"/>
            <p:cNvSpPr/>
            <p:nvPr/>
          </p:nvSpPr>
          <p:spPr>
            <a:xfrm>
              <a:off x="1757" y="10641"/>
              <a:ext cx="1158" cy="1158"/>
            </a:xfrm>
            <a:prstGeom prst="ellipse">
              <a:avLst/>
            </a:prstGeom>
            <a:solidFill>
              <a:srgbClr val="EF7C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08" y="10155"/>
              <a:ext cx="10960" cy="335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4400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Q: </a:t>
              </a:r>
              <a:r>
                <a:rPr lang="zh-CN" altLang="en-US" sz="4400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自然元素有什么</a:t>
              </a:r>
              <a:r>
                <a:rPr lang="en-US" altLang="zh-CN" sz="4400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?</a:t>
              </a:r>
              <a:endParaRPr lang="en-US" altLang="zh-CN" sz="4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4400" dirty="0">
                  <a:solidFill>
                    <a:srgbClr val="2F505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与建筑是怎样的关系？</a:t>
              </a:r>
              <a:endParaRPr kumimoji="0" lang="zh-CN" altLang="en-US" sz="4400" i="0" u="none" strike="noStrike" cap="none" spc="0" normalizeH="0" baseline="0" dirty="0">
                <a:ln>
                  <a:noFill/>
                </a:ln>
                <a:solidFill>
                  <a:srgbClr val="2F505A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1C0FC9A-62FB-4962-9543-7EEF08204268}"/>
              </a:ext>
            </a:extLst>
          </p:cNvPr>
          <p:cNvGrpSpPr/>
          <p:nvPr/>
        </p:nvGrpSpPr>
        <p:grpSpPr>
          <a:xfrm>
            <a:off x="1465192" y="203251"/>
            <a:ext cx="4985385" cy="2884187"/>
            <a:chOff x="9694852" y="1091580"/>
            <a:chExt cx="4985385" cy="2884187"/>
          </a:xfrm>
          <a:solidFill>
            <a:srgbClr val="FFC000"/>
          </a:solidFill>
        </p:grpSpPr>
        <p:sp>
          <p:nvSpPr>
            <p:cNvPr id="40" name="圆角矩形 10">
              <a:extLst>
                <a:ext uri="{FF2B5EF4-FFF2-40B4-BE49-F238E27FC236}">
                  <a16:creationId xmlns:a16="http://schemas.microsoft.com/office/drawing/2014/main" id="{F9266508-97EE-45F0-B332-8F372A27ADB0}"/>
                </a:ext>
              </a:extLst>
            </p:cNvPr>
            <p:cNvSpPr/>
            <p:nvPr/>
          </p:nvSpPr>
          <p:spPr>
            <a:xfrm>
              <a:off x="9694852" y="1265579"/>
              <a:ext cx="4985385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7167399-E3DC-4556-8D07-BD5690EFF069}"/>
                </a:ext>
              </a:extLst>
            </p:cNvPr>
            <p:cNvSpPr/>
            <p:nvPr/>
          </p:nvSpPr>
          <p:spPr>
            <a:xfrm>
              <a:off x="10248553" y="1091580"/>
              <a:ext cx="3877985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中外园林赏析</a:t>
              </a: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5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9353537"/>
              </p:ext>
            </p:extLst>
          </p:nvPr>
        </p:nvGraphicFramePr>
        <p:xfrm>
          <a:off x="1591626" y="1806260"/>
          <a:ext cx="21794691" cy="104737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2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0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1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7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0" dirty="0">
                          <a:solidFill>
                            <a:srgbClr val="FCF4E3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  <a:endParaRPr lang="zh-CN" sz="2800" b="1" kern="0" dirty="0">
                        <a:solidFill>
                          <a:srgbClr val="FCF4E3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>
                    <a:solidFill>
                      <a:srgbClr val="EF7C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0" dirty="0">
                          <a:solidFill>
                            <a:srgbClr val="FCF4E3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园林名称</a:t>
                      </a:r>
                      <a:endParaRPr lang="zh-CN" sz="2800" b="1" kern="0" dirty="0">
                        <a:solidFill>
                          <a:srgbClr val="FCF4E3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>
                    <a:solidFill>
                      <a:srgbClr val="EF7C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1" kern="0" dirty="0">
                          <a:solidFill>
                            <a:srgbClr val="FCF4E3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自然元素</a:t>
                      </a:r>
                    </a:p>
                  </a:txBody>
                  <a:tcPr marL="49278" marR="49278" marT="0" marB="0" anchor="ctr">
                    <a:solidFill>
                      <a:srgbClr val="EF7C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1" i="0" u="none" strike="noStrike" kern="0" cap="none" spc="0" baseline="0" dirty="0">
                          <a:solidFill>
                            <a:srgbClr val="FCF4E3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  <a:sym typeface="Helvetica Neue"/>
                        </a:rPr>
                        <a:t>建筑与自然元素的关系</a:t>
                      </a:r>
                    </a:p>
                  </a:txBody>
                  <a:tcPr marL="49278" marR="49278" marT="0" marB="0" anchor="ctr">
                    <a:solidFill>
                      <a:srgbClr val="EF7C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北京颐和园</a:t>
                      </a:r>
                      <a:endParaRPr lang="zh-CN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山、水、植被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借助天然山水，建筑依山而立，逐步高升，气派宏伟，与自然浑然一体</a:t>
                      </a:r>
                      <a:endParaRPr lang="en-US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承德避暑山庄</a:t>
                      </a:r>
                      <a:endParaRPr lang="zh-CN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山、（水）植被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充分利用原有的自然景观和地势，借助自然和野趣的风景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苏州拙政园</a:t>
                      </a:r>
                      <a:endParaRPr lang="zh-CN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石、水、植被</a:t>
                      </a:r>
                      <a:endParaRPr lang="zh-CN" altLang="en-US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2800" b="0" dirty="0">
                          <a:solidFill>
                            <a:srgbClr val="2F505A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以水景为主，建筑邻水而建，桥建立了水和陆地的联系建筑高而不危，与周围景物均衡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7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苏州留园</a:t>
                      </a:r>
                      <a:endParaRPr lang="zh-CN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石、水、植被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i="0" u="none" strike="noStrike" cap="none" spc="0" baseline="0" dirty="0">
                          <a:solidFill>
                            <a:srgbClr val="2F505A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Helvetica Neue"/>
                        </a:rPr>
                        <a:t>水、建筑和石峰在色调上与形体上形成了高低横竖对比，显得冠云峰更高大</a:t>
                      </a: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7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苏州狮子林</a:t>
                      </a:r>
                      <a:endParaRPr lang="zh-CN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石、水、植被</a:t>
                      </a:r>
                      <a:r>
                        <a:rPr lang="en-US" altLang="zh-CN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建筑邻水而建，水边、建筑边都有假山，树木错落有致，营造山林的感觉</a:t>
                      </a: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7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番禺余荫山房</a:t>
                      </a:r>
                      <a:endParaRPr lang="zh-CN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石、水、植被</a:t>
                      </a:r>
                      <a:r>
                        <a:rPr lang="en-US" altLang="zh-CN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小巧紧凑，利用自然元素形成丰富的空间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7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拉萨罗布林卡</a:t>
                      </a:r>
                      <a:endParaRPr lang="zh-CN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水、植被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湖心宫仿佛置于池水形成的小岛上，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树木种类较少但很密，显得建筑不突兀</a:t>
                      </a: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8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日本京都龙安寺</a:t>
                      </a:r>
                      <a:endParaRPr lang="zh-CN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石、砂砾、植被</a:t>
                      </a:r>
                      <a:endParaRPr lang="zh-CN" altLang="en-US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用石头和砂砾代表山、水等，植物矮（苔藓），受天气影响小，在寺庙营造一种安静的氛围</a:t>
                      </a:r>
                      <a:endParaRPr lang="zh-CN" altLang="en-US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8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英国查茨沃斯庄园</a:t>
                      </a:r>
                      <a:endParaRPr lang="zh-CN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水、植被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水池为规整的长方形，水面平静，仿佛建筑浮在镜面上，看上去建筑与水融合在一起；水面两边树木修剪整齐，使建筑居于视野中心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7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sz="2800" b="0" kern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意大利埃斯特庄园</a:t>
                      </a:r>
                      <a:endParaRPr lang="zh-CN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山、水、植被</a:t>
                      </a:r>
                      <a:r>
                        <a:rPr 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L="49278" marR="492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800" b="0" kern="0" dirty="0">
                          <a:solidFill>
                            <a:srgbClr val="2F505A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以山体为依托，建筑看上去有气势，依靠落差形成有层次的喷泉</a:t>
                      </a:r>
                      <a:endParaRPr lang="zh-CN" altLang="en-US" sz="2800" b="0" kern="0" dirty="0">
                        <a:solidFill>
                          <a:srgbClr val="2F505A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9278" marR="4927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661920" y="2785110"/>
            <a:ext cx="2997835" cy="3422650"/>
          </a:xfrm>
          <a:prstGeom prst="rect">
            <a:avLst/>
          </a:prstGeom>
          <a:noFill/>
          <a:ln w="63500" cap="flat">
            <a:solidFill>
              <a:srgbClr val="2F505A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5634990" y="1372870"/>
            <a:ext cx="1235710" cy="1412240"/>
          </a:xfrm>
          <a:prstGeom prst="straightConnector1">
            <a:avLst/>
          </a:prstGeom>
          <a:noFill/>
          <a:ln w="25400" cap="flat">
            <a:solidFill>
              <a:srgbClr val="2F505A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矩形 32"/>
          <p:cNvSpPr/>
          <p:nvPr/>
        </p:nvSpPr>
        <p:spPr>
          <a:xfrm>
            <a:off x="6722040" y="776371"/>
            <a:ext cx="3535680" cy="700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</a:rPr>
              <a:t>中国四大名园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16BC604-F2D9-40E2-8A3A-CD17145A04AF}"/>
              </a:ext>
            </a:extLst>
          </p:cNvPr>
          <p:cNvGrpSpPr/>
          <p:nvPr/>
        </p:nvGrpSpPr>
        <p:grpSpPr>
          <a:xfrm>
            <a:off x="1465192" y="203251"/>
            <a:ext cx="4985385" cy="2884187"/>
            <a:chOff x="9694852" y="1091580"/>
            <a:chExt cx="4985385" cy="2884187"/>
          </a:xfrm>
          <a:solidFill>
            <a:srgbClr val="FFC000"/>
          </a:solidFill>
        </p:grpSpPr>
        <p:sp>
          <p:nvSpPr>
            <p:cNvPr id="18" name="圆角矩形 10">
              <a:extLst>
                <a:ext uri="{FF2B5EF4-FFF2-40B4-BE49-F238E27FC236}">
                  <a16:creationId xmlns:a16="http://schemas.microsoft.com/office/drawing/2014/main" id="{E59699FA-75C5-49BB-BA7A-9F194BB1D4BC}"/>
                </a:ext>
              </a:extLst>
            </p:cNvPr>
            <p:cNvSpPr/>
            <p:nvPr/>
          </p:nvSpPr>
          <p:spPr>
            <a:xfrm>
              <a:off x="9694852" y="1265579"/>
              <a:ext cx="4985385" cy="1124585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98F44E3-A04B-4AE1-B9BD-46FBF8F1D1D2}"/>
                </a:ext>
              </a:extLst>
            </p:cNvPr>
            <p:cNvSpPr/>
            <p:nvPr/>
          </p:nvSpPr>
          <p:spPr>
            <a:xfrm>
              <a:off x="10248553" y="1091580"/>
              <a:ext cx="3877985" cy="288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b="1" dirty="0">
                  <a:solidFill>
                    <a:srgbClr val="2F505A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中外园林赏析</a:t>
              </a:r>
            </a:p>
            <a:p>
              <a:pPr>
                <a:lnSpc>
                  <a:spcPct val="160000"/>
                </a:lnSpc>
              </a:pPr>
              <a:endPara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7d3bbbc-33a7-4163-85fe-e899b140119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4a4d97a-396a-457b-bd3b-a71bd410df4e}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1170</Words>
  <Application>Microsoft Office PowerPoint</Application>
  <PresentationFormat>自定义</PresentationFormat>
  <Paragraphs>136</Paragraphs>
  <Slides>15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Helvetica Neue</vt:lpstr>
      <vt:lpstr>Helvetica Neue Medium</vt:lpstr>
      <vt:lpstr>等线</vt:lpstr>
      <vt:lpstr>等线 Light</vt:lpstr>
      <vt:lpstr>微软雅黑</vt:lpstr>
      <vt:lpstr>Arial</vt:lpstr>
      <vt:lpstr>Wingdings</vt:lpstr>
      <vt:lpstr>21_BasicWhite</vt:lpstr>
      <vt:lpstr>22_BasicWhite</vt:lpstr>
      <vt:lpstr>1_BasicWhite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cuixuer@163.com</cp:lastModifiedBy>
  <cp:revision>111</cp:revision>
  <dcterms:created xsi:type="dcterms:W3CDTF">2020-05-27T13:20:00Z</dcterms:created>
  <dcterms:modified xsi:type="dcterms:W3CDTF">2020-07-11T05:17:38Z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