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3"/>
    <p:sldMasterId id="2147483663" r:id="rId4"/>
  </p:sldMasterIdLst>
  <p:notesMasterIdLst>
    <p:notesMasterId r:id="rId29"/>
  </p:notesMasterIdLst>
  <p:sldIdLst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313" r:id="rId26"/>
    <p:sldId id="314" r:id="rId27"/>
    <p:sldId id="315" r:id="rId2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7C4F"/>
    <a:srgbClr val="2F50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10"/>
    <p:restoredTop sz="94674"/>
  </p:normalViewPr>
  <p:slideViewPr>
    <p:cSldViewPr snapToGrid="0" snapToObjects="1">
      <p:cViewPr>
        <p:scale>
          <a:sx n="50" d="100"/>
          <a:sy n="50" d="100"/>
        </p:scale>
        <p:origin x="1136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notesMaster" Target="notesMasters/notesMaster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image" Target="../media/image16.png"/><Relationship Id="rId4" Type="http://schemas.openxmlformats.org/officeDocument/2006/relationships/image" Target="../media/image4.png"/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image" Target="../media/image16.png"/><Relationship Id="rId4" Type="http://schemas.openxmlformats.org/officeDocument/2006/relationships/image" Target="../media/image4.png"/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image" Target="../media/image25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image" Target="../media/image16.png"/><Relationship Id="rId4" Type="http://schemas.openxmlformats.org/officeDocument/2006/relationships/image" Target="../media/image4.png"/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16.png"/><Relationship Id="rId4" Type="http://schemas.openxmlformats.org/officeDocument/2006/relationships/image" Target="../media/image4.png"/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2" Type="http://schemas.openxmlformats.org/officeDocument/2006/relationships/image" Target="../media/image28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/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heme" Target="../theme/theme2.xml"/><Relationship Id="rId8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60529" y="-145873"/>
            <a:ext cx="24902582" cy="1400774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42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43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4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45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46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47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48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49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50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51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52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53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5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8.jpeg"/><Relationship Id="rId8" Type="http://schemas.openxmlformats.org/officeDocument/2006/relationships/image" Target="../media/image57.jpeg"/><Relationship Id="rId7" Type="http://schemas.openxmlformats.org/officeDocument/2006/relationships/image" Target="../media/image56.jpeg"/><Relationship Id="rId6" Type="http://schemas.openxmlformats.org/officeDocument/2006/relationships/image" Target="../media/image55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0" Type="http://schemas.openxmlformats.org/officeDocument/2006/relationships/slideLayout" Target="../slideLayouts/slideLayout14.xml"/><Relationship Id="rId1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36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37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38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7" Type="http://schemas.openxmlformats.org/officeDocument/2006/relationships/image" Target="../media/image40.png"/><Relationship Id="rId6" Type="http://schemas.openxmlformats.org/officeDocument/2006/relationships/image" Target="../media/image39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41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1834991" y="2951992"/>
            <a:ext cx="4727022" cy="4746666"/>
          </a:xfrm>
          <a:prstGeom prst="ellipse">
            <a:avLst/>
          </a:prstGeom>
          <a:solidFill>
            <a:srgbClr val="E6DFC9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5969" y="12242025"/>
            <a:ext cx="19183631" cy="893962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1031100" y="511509"/>
            <a:ext cx="1879971" cy="6575091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1" name="Picture 13" descr="H:\2018-2019AN公益奖-存档文件\2 2019AN公益奖-存档文件\11.传播管理\3.LOGO\公益奖logo.png"/>
          <p:cNvPicPr>
            <a:picLocks noChangeAspect="1" noChangeArrowheads="1"/>
          </p:cNvPicPr>
          <p:nvPr/>
        </p:nvPicPr>
        <p:blipFill>
          <a:blip r:embed="rId1" cstate="email"/>
          <a:srcRect/>
          <a:stretch>
            <a:fillRect/>
          </a:stretch>
        </p:blipFill>
        <p:spPr bwMode="auto">
          <a:xfrm>
            <a:off x="3207035" y="12599119"/>
            <a:ext cx="4399238" cy="91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H:\欧阳志力\1 PMAC\LOGO_二维码\知行计划LOGO（标准版）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5969" y="12531968"/>
            <a:ext cx="2005854" cy="104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直接连接符 12"/>
          <p:cNvCxnSpPr/>
          <p:nvPr/>
        </p:nvCxnSpPr>
        <p:spPr bwMode="auto">
          <a:xfrm flipV="1">
            <a:off x="2844429" y="12608953"/>
            <a:ext cx="0" cy="893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3" descr="H:\2019国际志愿者日-存档文件ouyang\1.#国际志愿者日#\3.设计\国际志愿者日-设计使用LOGO\页尾.png"/>
          <p:cNvPicPr>
            <a:picLocks noChangeAspect="1" noChangeArrowheads="1"/>
          </p:cNvPicPr>
          <p:nvPr/>
        </p:nvPicPr>
        <p:blipFill>
          <a:blip r:embed="rId3" cstate="print"/>
          <a:srcRect l="47185" t="13034" r="38896"/>
          <a:stretch>
            <a:fillRect/>
          </a:stretch>
        </p:blipFill>
        <p:spPr bwMode="auto">
          <a:xfrm>
            <a:off x="8331485" y="12488691"/>
            <a:ext cx="2968105" cy="1134487"/>
          </a:xfrm>
          <a:prstGeom prst="rect">
            <a:avLst/>
          </a:prstGeom>
          <a:noFill/>
        </p:spPr>
      </p:pic>
      <p:cxnSp>
        <p:nvCxnSpPr>
          <p:cNvPr id="18" name="直接连接符 17"/>
          <p:cNvCxnSpPr/>
          <p:nvPr/>
        </p:nvCxnSpPr>
        <p:spPr bwMode="auto">
          <a:xfrm flipV="1">
            <a:off x="7968879" y="12608953"/>
            <a:ext cx="0" cy="893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19659600" y="512127"/>
            <a:ext cx="1879971" cy="12618704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7" name="Picture 11" descr="H:\2018-2019AN公益奖-存档文件\2 2019AN公益奖-存档文件\11.传播管理\3.LOGO\AkzoNobel_wordmark_RGB_Blue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9975836" y="173365"/>
            <a:ext cx="4201263" cy="137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: 圆角 21"/>
          <p:cNvSpPr/>
          <p:nvPr/>
        </p:nvSpPr>
        <p:spPr>
          <a:xfrm>
            <a:off x="1835150" y="3961130"/>
            <a:ext cx="10025380" cy="3507105"/>
          </a:xfrm>
          <a:prstGeom prst="roundRect">
            <a:avLst/>
          </a:prstGeom>
          <a:solidFill>
            <a:srgbClr val="2F505A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093913" y="4672013"/>
            <a:ext cx="10041255" cy="208534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l"/>
            <a:r>
              <a:rPr sz="7200" b="1" dirty="0">
                <a:solidFill>
                  <a:srgbClr val="FCF4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色彩的文化和功能——建筑颜色的文化内涵</a:t>
            </a:r>
            <a:endParaRPr sz="7200" b="1" dirty="0">
              <a:solidFill>
                <a:srgbClr val="FCF4E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204845" y="2091690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8090" y="1719580"/>
            <a:ext cx="1200658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英国：白金汉宫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090" y="3227705"/>
            <a:ext cx="14526895" cy="905827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204845" y="2091690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8090" y="1719580"/>
            <a:ext cx="1200658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韩国：青瓦台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185" y="3128010"/>
            <a:ext cx="13759815" cy="905827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204845" y="2091690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8090" y="1719580"/>
            <a:ext cx="1200658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美国：白宫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090" y="3183890"/>
            <a:ext cx="12971145" cy="905827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204845" y="2091690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8090" y="1719580"/>
            <a:ext cx="1200658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阿根廷：玫瑰宫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090" y="3183890"/>
            <a:ext cx="12858115" cy="905827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204845" y="2091690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8090" y="1719580"/>
            <a:ext cx="1200658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越南：主席府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185" y="3127375"/>
            <a:ext cx="12648565" cy="905954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204845" y="2091690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8090" y="1719580"/>
            <a:ext cx="1200658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俄罗斯：大克林姆林宫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185" y="3127375"/>
            <a:ext cx="13247370" cy="905954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204845" y="2091690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8090" y="1719580"/>
            <a:ext cx="1200658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捷克：总统府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185" y="3041015"/>
            <a:ext cx="12611735" cy="905954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204845" y="2091690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8090" y="1719580"/>
            <a:ext cx="1200658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奥地利：霍夫曼皇宫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090" y="3041015"/>
            <a:ext cx="13334365" cy="905954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204845" y="2091690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8090" y="1719580"/>
            <a:ext cx="1200658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德国-贝尔维尤宫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185" y="3071495"/>
            <a:ext cx="12459335" cy="899858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圆角矩形 18"/>
          <p:cNvSpPr/>
          <p:nvPr/>
        </p:nvSpPr>
        <p:spPr>
          <a:xfrm>
            <a:off x="9649460" y="1486535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10576560" y="1256347"/>
            <a:ext cx="3230880" cy="1273175"/>
          </a:xfrm>
          <a:prstGeom prst="rect">
            <a:avLst/>
          </a:prstGeom>
        </p:spPr>
        <p:txBody>
          <a:bodyPr wrap="none">
            <a:spAutoFit/>
          </a:bodyPr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我是粉刷匠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5360" y="3084195"/>
            <a:ext cx="12273280" cy="920496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1"/>
          <p:cNvSpPr txBox="1"/>
          <p:nvPr/>
        </p:nvSpPr>
        <p:spPr>
          <a:xfrm>
            <a:off x="8937918" y="3884215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5" name="2"/>
          <p:cNvSpPr txBox="1"/>
          <p:nvPr/>
        </p:nvSpPr>
        <p:spPr>
          <a:xfrm>
            <a:off x="8937918" y="6543010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6" name="3"/>
          <p:cNvSpPr txBox="1"/>
          <p:nvPr/>
        </p:nvSpPr>
        <p:spPr>
          <a:xfrm>
            <a:off x="8937918" y="9349710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"/>
          <p:cNvSpPr txBox="1"/>
          <p:nvPr/>
        </p:nvSpPr>
        <p:spPr>
          <a:xfrm>
            <a:off x="10608864" y="3968078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charset="-122"/>
                <a:ea typeface="微软雅黑" panose="020B0503020204020204" charset="-122"/>
              </a:rPr>
              <a:t>色彩有秘密</a:t>
            </a:r>
            <a:endParaRPr lang="zh-CN" sz="4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"/>
          <p:cNvSpPr txBox="1"/>
          <p:nvPr/>
        </p:nvSpPr>
        <p:spPr>
          <a:xfrm>
            <a:off x="10608864" y="6750527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五彩建筑在哪里</a:t>
            </a:r>
            <a:endParaRPr lang="zh-CN" sz="48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"/>
          <p:cNvSpPr txBox="1"/>
          <p:nvPr/>
        </p:nvSpPr>
        <p:spPr>
          <a:xfrm>
            <a:off x="10608864" y="9532975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charset="-122"/>
                <a:ea typeface="微软雅黑" panose="020B0503020204020204" charset="-122"/>
              </a:rPr>
              <a:t>我是粉刷匠</a:t>
            </a:r>
            <a:endParaRPr lang="zh-CN" sz="4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19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" name="直接连接符 20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2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23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4" name="直接连接符 23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1927229" y="9476439"/>
            <a:ext cx="2216145" cy="2851815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66869" y="7714172"/>
            <a:ext cx="2216145" cy="3067576"/>
          </a:xfrm>
          <a:prstGeom prst="rect">
            <a:avLst/>
          </a:prstGeom>
          <a:solidFill>
            <a:srgbClr val="EF7C4F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16091343" y="3394282"/>
            <a:ext cx="1971501" cy="1914121"/>
          </a:xfrm>
          <a:prstGeom prst="ellipse">
            <a:avLst/>
          </a:prstGeom>
          <a:solidFill>
            <a:srgbClr val="30515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3"/>
          <p:cNvSpPr txBox="1"/>
          <p:nvPr/>
        </p:nvSpPr>
        <p:spPr>
          <a:xfrm>
            <a:off x="16801123" y="3959264"/>
            <a:ext cx="548640" cy="93218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US"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"/>
          <p:cNvSpPr txBox="1"/>
          <p:nvPr/>
        </p:nvSpPr>
        <p:spPr>
          <a:xfrm>
            <a:off x="18454924" y="3967957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altLang="en-US" sz="4800" b="1" dirty="0">
                <a:latin typeface="微软雅黑" panose="020B0503020204020204" charset="-122"/>
                <a:ea typeface="微软雅黑" panose="020B0503020204020204" charset="-122"/>
              </a:rPr>
              <a:t>走进大师</a:t>
            </a:r>
            <a:endParaRPr lang="zh-CN" altLang="en-US" sz="4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204845" y="2516505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6185" y="2127885"/>
            <a:ext cx="15763875" cy="59543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老师的建议：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1. 一般来说，一幢建筑的配色以1</a:t>
            </a: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3钟为适宜。</a:t>
            </a:r>
            <a:endParaRPr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2. 如果选择多种颜色，需要注意不同的部分，其配色不同，相同的部分，其配色应该统一。例如屋顶的颜色统一，墙壁的颜色统一，玻璃的颜色统一等。</a:t>
            </a:r>
            <a:endParaRPr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328670" y="3155950"/>
            <a:ext cx="413385" cy="41338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8090" y="2809240"/>
            <a:ext cx="17803495" cy="20866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>
              <a:lnSpc>
                <a:spcPct val="150000"/>
              </a:lnSpc>
              <a:spcBef>
                <a:spcPts val="2600"/>
              </a:spcBef>
            </a:pPr>
            <a:r>
              <a:rPr sz="36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李凯生，中国美术学院建筑学院副院长、教授。</a:t>
            </a:r>
            <a:endParaRPr sz="36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>
              <a:lnSpc>
                <a:spcPct val="150000"/>
              </a:lnSpc>
              <a:spcBef>
                <a:spcPts val="2600"/>
              </a:spcBef>
            </a:pPr>
            <a:r>
              <a:rPr lang="zh-CN" sz="36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代表作：</a:t>
            </a:r>
            <a:r>
              <a:rPr sz="36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青城山中心美术馆，中国2010年上海世博会城市生命馆，象山艺术公社等。</a:t>
            </a:r>
            <a:endParaRPr sz="36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10187305" y="1222375"/>
            <a:ext cx="401002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10881678" y="992187"/>
            <a:ext cx="2621280" cy="1273175"/>
          </a:xfrm>
          <a:prstGeom prst="rect">
            <a:avLst/>
          </a:prstGeom>
        </p:spPr>
        <p:txBody>
          <a:bodyPr wrap="none">
            <a:spAutoFit/>
          </a:bodyPr>
          <a:p>
            <a:pPr algn="l"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走进大师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内容占位符 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179" y="5180965"/>
            <a:ext cx="11371736" cy="70231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11099800" y="2221865"/>
            <a:ext cx="9817735" cy="96786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eaLnBrk="1">
              <a:lnSpc>
                <a:spcPct val="150000"/>
              </a:lnSpc>
              <a:spcBef>
                <a:spcPts val="2000"/>
              </a:spcBef>
            </a:pPr>
            <a:r>
              <a:rPr lang="en-US" sz="34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sz="36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象</a:t>
            </a:r>
            <a:r>
              <a:rPr sz="34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山公社是中国美术学院建筑学院副院长、教授李凯生的作品。</a:t>
            </a:r>
            <a:endParaRPr sz="34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eaLnBrk="1">
              <a:lnSpc>
                <a:spcPct val="150000"/>
              </a:lnSpc>
              <a:spcBef>
                <a:spcPts val="2000"/>
              </a:spcBef>
            </a:pPr>
            <a:r>
              <a:rPr sz="34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sz="36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象</a:t>
            </a:r>
            <a:r>
              <a:rPr sz="34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山公社最重要的一个细节就是屋顶的颜色。这些屋顶的颜色，是李教授在这个建筑群原址的村子里观察到并决定保留下来的。这种既统一由富有变化的颜色更加生动。</a:t>
            </a:r>
            <a:endParaRPr sz="34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eaLnBrk="1">
              <a:lnSpc>
                <a:spcPct val="150000"/>
              </a:lnSpc>
              <a:spcBef>
                <a:spcPts val="2000"/>
              </a:spcBef>
            </a:pPr>
            <a:r>
              <a:rPr sz="34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sz="36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李</a:t>
            </a:r>
            <a:r>
              <a:rPr sz="34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老师认为，我们的理解都是从感知而来的，要感知然后才能领悟。</a:t>
            </a:r>
            <a:endParaRPr sz="34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eaLnBrk="1">
              <a:lnSpc>
                <a:spcPct val="150000"/>
              </a:lnSpc>
              <a:spcBef>
                <a:spcPts val="2000"/>
              </a:spcBef>
            </a:pPr>
            <a:r>
              <a:rPr sz="34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sz="36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今</a:t>
            </a:r>
            <a:r>
              <a:rPr sz="34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天我们的赏析活动就是在感知，填色活动就是在表达领悟，未来也请大家注重对生活中色彩的感知，相信你能有所收获。</a:t>
            </a:r>
            <a:endParaRPr sz="34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0" name="内容占位符 9"/>
          <p:cNvPicPr>
            <a:picLocks noGrp="1"/>
          </p:cNvPicPr>
          <p:nvPr>
            <p:ph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" y="5226050"/>
            <a:ext cx="9686290" cy="6473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9791680" y="5424170"/>
            <a:ext cx="421259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9057640" y="652780"/>
            <a:ext cx="600773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矩形 9"/>
          <p:cNvSpPr/>
          <p:nvPr/>
        </p:nvSpPr>
        <p:spPr>
          <a:xfrm>
            <a:off x="475970" y="1931877"/>
            <a:ext cx="12508040" cy="10346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 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“大师美学课堂”项目，缘起于阿克苏诺贝尔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2011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创立的“阿克苏诺贝尔中国大学生社会公益奖”（简称“公益奖”）。公益奖作为“中国大学生社会实践知行促进计划”（简称“知行计划”）核心项目，是中国第一个以大学生社团为奖励对象的社会公益奖项，开展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9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年来累计覆盖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103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座城市的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284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所高校，鼓舞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2000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余万大学生；大学生志愿实践时长累计达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198,831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天，相当于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544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年，令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2,527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所乡村学校师生受益。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   2018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年，“公益奖”首度开展“大师美学课堂”项目，支持清华大学、同济大学、东南大学、中国美术学院等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所知名高校的大学生实践团队，寻访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42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位蜚声国内外建筑与设计领域的院士、教授、建筑师，了解最前沿的建筑设计思想，发掘大师典型作品背后的故事，并带着大师理念和成功案例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走向青海、新疆、贵州、四川等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12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省的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31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所乡村学校，培养当地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孩子感受美、发现美、创造美的能力。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058414" y="564741"/>
            <a:ext cx="6340197" cy="1069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zh-CN" altLang="en-US" b="1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关于“大师美学课堂”</a:t>
            </a:r>
            <a:endParaRPr lang="zh-CN" altLang="en-US" b="1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651465" y="1646784"/>
            <a:ext cx="9906000" cy="7022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为进一步支持中国乡村美育教育发展，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2019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年，阿克苏诺贝尔中国与宝洁中国、中国青少年发展基金会正式启动公益战略合作，整合“大师美学课堂”多年成果，研发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《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大师美学课堂青少年美育教育课程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》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，将捐赠给宝洁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200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余所希望学校使用，共同携手服务乡村振兴，推进教育扶贫，传递建筑的色彩与艺术之美，帮助孩子们认识和学习建筑美学知识；课程还将上线知行计划优秀课程中心，面向全国大学生实践团队及教育工作者免费开放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330" y="8997437"/>
            <a:ext cx="6098674" cy="4065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空心弧 14"/>
          <p:cNvSpPr/>
          <p:nvPr/>
        </p:nvSpPr>
        <p:spPr>
          <a:xfrm rot="5400000">
            <a:off x="19418277" y="8924033"/>
            <a:ext cx="4065783" cy="4212591"/>
          </a:xfrm>
          <a:prstGeom prst="blockArc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9649460" y="116967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89741" y="2839242"/>
            <a:ext cx="23284684" cy="5262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    </a:t>
            </a: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中国大学生社会实践知行促进计划（简称“知行计划”）于2012年正式创立，是中国最重要的大学生项目官方平台，旨在推动和帮助社会力量，参与支持大学生社会实践和成长发展。截至2019年，“知行计划”已累计发动包括清华大学、北京大学、复旦大学、同济大学等超过470所大学的6,000多支大学生团队参与，持续开展包括助学支教、环境保护、减贫脱贫、创新创业、乡村调研、专业竞赛、公益传播等形式多样的大学生社会实践和成长发展项目，共有49.1万大学生直接参与，使6,400余所乡村学校的300余万师生受益。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rgbClr val="2F505A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CN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“知行计划”官方网站、官方微信、微博二维码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：</a:t>
            </a: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                           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339119" y="8459388"/>
            <a:ext cx="7743927" cy="2247439"/>
            <a:chOff x="2886443" y="10417269"/>
            <a:chExt cx="5054277" cy="1466850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6443" y="10417269"/>
              <a:ext cx="1466850" cy="1466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7782" y="10417269"/>
              <a:ext cx="1409700" cy="1419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1970" y="10417269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矩形 15"/>
          <p:cNvSpPr/>
          <p:nvPr/>
        </p:nvSpPr>
        <p:spPr>
          <a:xfrm>
            <a:off x="10253007" y="1492394"/>
            <a:ext cx="3877985" cy="6235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关于知行计划</a:t>
            </a:r>
            <a:endParaRPr lang="zh-CN" altLang="en-US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1457" y="7312991"/>
            <a:ext cx="7617641" cy="5078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椭圆 15"/>
          <p:cNvSpPr/>
          <p:nvPr/>
        </p:nvSpPr>
        <p:spPr>
          <a:xfrm>
            <a:off x="14991715" y="9340850"/>
            <a:ext cx="760730" cy="76073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204845" y="3280410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8090" y="2908300"/>
            <a:ext cx="1200658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色彩不但能带给人美的享受，更是文化的载体。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6300" y="4286885"/>
            <a:ext cx="10895330" cy="769366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5" name="文本框 14"/>
          <p:cNvSpPr txBox="1"/>
          <p:nvPr/>
        </p:nvSpPr>
        <p:spPr>
          <a:xfrm>
            <a:off x="15016480" y="9085580"/>
            <a:ext cx="7069455" cy="3068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eaLnBrk="1">
              <a:lnSpc>
                <a:spcPct val="150000"/>
              </a:lnSpc>
            </a:pPr>
            <a:r>
              <a:rPr lang="en-US" alt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Q: </a:t>
            </a: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我国的国旗和国徽，是什么颜色的？代表了怎样的含义？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9649460" y="1486535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10576560" y="1256347"/>
            <a:ext cx="3230880" cy="1273175"/>
          </a:xfrm>
          <a:prstGeom prst="rect">
            <a:avLst/>
          </a:prstGeom>
        </p:spPr>
        <p:txBody>
          <a:bodyPr wrap="none">
            <a:spAutoFit/>
          </a:bodyPr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色彩有秘密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12035155" y="5563235"/>
            <a:ext cx="8593455" cy="66471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eaLnBrk="1">
              <a:lnSpc>
                <a:spcPct val="150000"/>
              </a:lnSpc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sz="44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除</a:t>
            </a:r>
            <a:r>
              <a:rPr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了是文化载体，不同的颜色也具有不同功能。例如红色，橙色和黄色等被称为暖色，能够带给人温暖，热情的感觉。而绿色，蓝色和紫色等被称为冷色，给人以安静，通透的感觉。白色纯洁，黑色神秘，这些都是色彩的功能。</a:t>
            </a:r>
            <a:endParaRPr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4210" y="758825"/>
            <a:ext cx="8094980" cy="114515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204845" y="2289810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8090" y="1917700"/>
            <a:ext cx="1200658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听故事，想一想黄袍有什么特殊含义？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896" y="3414051"/>
            <a:ext cx="13817388" cy="828492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3521710" y="7019925"/>
            <a:ext cx="8568690" cy="3876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eaLnBrk="1">
              <a:lnSpc>
                <a:spcPct val="150000"/>
              </a:lnSpc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sz="44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黄</a:t>
            </a:r>
            <a:r>
              <a:rPr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色在我国封建时代是皇帝独有的颜色，象征着独一无二的</a:t>
            </a:r>
            <a:r>
              <a:rPr 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皇</a:t>
            </a:r>
            <a:r>
              <a:rPr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权。所以给赵匡胤披上黄袍，就是说拥立他为皇帝。</a:t>
            </a:r>
            <a:endParaRPr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7480" y="1489710"/>
            <a:ext cx="6447155" cy="1073658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204845" y="3181350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8090" y="2809240"/>
            <a:ext cx="16153765" cy="2122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讨论：请你总结自己家乡的建筑色彩偏好，想一想，这种色彩偏好背后的精神审美是怎样的？与当地的文化有什么关系？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0" y="5111750"/>
            <a:ext cx="7726045" cy="515112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90350" y="5111750"/>
            <a:ext cx="8231505" cy="515112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9" name="圆角矩形 18"/>
          <p:cNvSpPr/>
          <p:nvPr/>
        </p:nvSpPr>
        <p:spPr>
          <a:xfrm>
            <a:off x="9984740" y="1247140"/>
            <a:ext cx="573405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10626725" y="1016952"/>
            <a:ext cx="4450080" cy="1273175"/>
          </a:xfrm>
          <a:prstGeom prst="rect">
            <a:avLst/>
          </a:prstGeom>
        </p:spPr>
        <p:txBody>
          <a:bodyPr wrap="none">
            <a:spAutoFit/>
          </a:bodyPr>
          <a:p>
            <a:pPr algn="l"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五彩建筑在哪里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204845" y="2289810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8090" y="1917700"/>
            <a:ext cx="1200658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五彩建筑在哪里？赏析元首官邸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768090" y="4188460"/>
            <a:ext cx="14839315" cy="66471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eaLnBrk="1">
              <a:lnSpc>
                <a:spcPct val="150000"/>
              </a:lnSpc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sz="44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国</a:t>
            </a:r>
            <a:r>
              <a:rPr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家最高领导人办公和居住的地方，被称为元首官邸。其建筑象征着一个国家的权力与意志。由于国家体制的不同，国家最高领导人的称谓不同，常见的有主席，总统，国王等。所以元首官邸的名称也不同，常见的有宫，城堡，府等。元首官邸和国旗国徽一样，色彩即代表了该国的审美，也承载了国家的文化与历史。请赏析下列元首府邸，挑选出其主要配色，说一说带给你怎样美的感受。</a:t>
            </a:r>
            <a:endParaRPr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204845" y="2091690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8090" y="1719580"/>
            <a:ext cx="1200658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中国：中南海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 descr="查看源图像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090" y="3227705"/>
            <a:ext cx="13416280" cy="905827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2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1863</Words>
  <Application>WPS 演示</Application>
  <PresentationFormat>自定义</PresentationFormat>
  <Paragraphs>89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38" baseType="lpstr">
      <vt:lpstr>Arial</vt:lpstr>
      <vt:lpstr>宋体</vt:lpstr>
      <vt:lpstr>Wingdings</vt:lpstr>
      <vt:lpstr>Helvetica Neue</vt:lpstr>
      <vt:lpstr>Helvetica Neue Medium</vt:lpstr>
      <vt:lpstr>微软雅黑</vt:lpstr>
      <vt:lpstr>Arial Unicode MS</vt:lpstr>
      <vt:lpstr>Times New Roman</vt:lpstr>
      <vt:lpstr>Calibri</vt:lpstr>
      <vt:lpstr>等线</vt:lpstr>
      <vt:lpstr>等线 Light</vt:lpstr>
      <vt:lpstr>21_BasicWhite</vt:lpstr>
      <vt:lpstr>22_BasicWhite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zhaoxi</dc:creator>
  <cp:lastModifiedBy>挠挠</cp:lastModifiedBy>
  <cp:revision>49</cp:revision>
  <dcterms:created xsi:type="dcterms:W3CDTF">2020-05-27T13:22:00Z</dcterms:created>
  <dcterms:modified xsi:type="dcterms:W3CDTF">2020-07-11T03:50:01Z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