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3"/>
    <p:sldMasterId id="2147483665" r:id="rId4"/>
    <p:sldMasterId id="2147483675" r:id="rId5"/>
  </p:sldMasterIdLst>
  <p:notesMasterIdLst>
    <p:notesMasterId r:id="rId23"/>
  </p:notesMasterIdLst>
  <p:sldIdLst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400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05A"/>
    <a:srgbClr val="EF7C4F"/>
    <a:srgbClr val="30515A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06"/>
    <p:restoredTop sz="94684"/>
  </p:normalViewPr>
  <p:slideViewPr>
    <p:cSldViewPr snapToGrid="0" snapToObjects="1">
      <p:cViewPr varScale="1">
        <p:scale>
          <a:sx n="42" d="100"/>
          <a:sy n="42" d="100"/>
        </p:scale>
        <p:origin x="24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8000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17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image" Target="../media/image17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4" y="573944"/>
            <a:ext cx="23277832" cy="125681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56" y="7090625"/>
            <a:ext cx="5103606" cy="51036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50" y="-58682"/>
            <a:ext cx="1826327" cy="97266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726" y="1499998"/>
            <a:ext cx="4624477" cy="9248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7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98" y="2476705"/>
            <a:ext cx="3229993" cy="12536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8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3378" y="9725876"/>
            <a:ext cx="3592962" cy="23167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6721" y="10971496"/>
            <a:ext cx="7130944" cy="6394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234" y="6814917"/>
            <a:ext cx="3033085" cy="30330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1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2749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2528" y="5312563"/>
            <a:ext cx="2225129" cy="22251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3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7359" y="835933"/>
            <a:ext cx="2675867" cy="2675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4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9220" y="8551548"/>
            <a:ext cx="2586074" cy="25860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7609789" y="1942664"/>
            <a:ext cx="9938057" cy="929663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0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625" y="-969361"/>
            <a:ext cx="4385876" cy="147403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985" y="767630"/>
            <a:ext cx="3635150" cy="20873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4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83766">
            <a:off x="19059830" y="10883245"/>
            <a:ext cx="3456878" cy="6875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8518" y="9536844"/>
            <a:ext cx="2671839" cy="26718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6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2" y="10839132"/>
            <a:ext cx="5448936" cy="5448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7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1844" y="-24262"/>
            <a:ext cx="3824191" cy="24659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8" name="图像" descr="图像"/>
          <p:cNvPicPr>
            <a:picLocks noChangeAspect="1"/>
          </p:cNvPicPr>
          <p:nvPr/>
        </p:nvPicPr>
        <p:blipFill>
          <a:blip r:embed="rId8">
            <a:alphaModFix amt="10115"/>
          </a:blip>
          <a:stretch>
            <a:fillRect/>
          </a:stretch>
        </p:blipFill>
        <p:spPr>
          <a:xfrm>
            <a:off x="694562" y="923163"/>
            <a:ext cx="3185554" cy="31855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332347" y="1361051"/>
            <a:ext cx="19567085" cy="986358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3130784" y="1865377"/>
            <a:ext cx="8325971" cy="1069348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508236" y="5858976"/>
            <a:ext cx="10493263" cy="669988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线条"/>
          <p:cNvSpPr/>
          <p:nvPr/>
        </p:nvSpPr>
        <p:spPr>
          <a:xfrm flipV="1">
            <a:off x="1136649" y="-352001"/>
            <a:ext cx="2" cy="132678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pic>
        <p:nvPicPr>
          <p:cNvPr id="8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3" y="551299"/>
            <a:ext cx="3078609" cy="17677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9" name="矩形"/>
          <p:cNvSpPr/>
          <p:nvPr/>
        </p:nvSpPr>
        <p:spPr>
          <a:xfrm>
            <a:off x="-25400" y="12881570"/>
            <a:ext cx="6020892" cy="859830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816225" y="3108325"/>
            <a:ext cx="9553575" cy="90344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3136753" y="3108325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13136753" y="7936992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 拷贝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"/>
          <p:cNvSpPr/>
          <p:nvPr/>
        </p:nvSpPr>
        <p:spPr>
          <a:xfrm>
            <a:off x="-19150" y="5308"/>
            <a:ext cx="992883" cy="7711282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9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34" y="11923962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9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327" y="1080132"/>
            <a:ext cx="3801285" cy="21827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917" y="94113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1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754">
            <a:off x="21181651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" name="矩形"/>
          <p:cNvSpPr/>
          <p:nvPr/>
        </p:nvSpPr>
        <p:spPr>
          <a:xfrm rot="16197526">
            <a:off x="4034417" y="-4060341"/>
            <a:ext cx="1258777" cy="930344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3" name="矩形"/>
          <p:cNvSpPr/>
          <p:nvPr/>
        </p:nvSpPr>
        <p:spPr>
          <a:xfrm rot="16197526">
            <a:off x="14546563" y="-3491758"/>
            <a:ext cx="122280" cy="930277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3659594" y="3735767"/>
            <a:ext cx="8794187" cy="790378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930219" y="2076450"/>
            <a:ext cx="11104563" cy="95631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4" y="573944"/>
            <a:ext cx="23277832" cy="125681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84" y="-34191"/>
            <a:ext cx="3220158" cy="108225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6" y="-18974"/>
            <a:ext cx="2106994" cy="21069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9" y="1547033"/>
            <a:ext cx="1604252" cy="16042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3363304"/>
            <a:ext cx="1975411" cy="19754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768" y="539030"/>
            <a:ext cx="3051366" cy="17521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030" y="86239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3149" y="9285527"/>
            <a:ext cx="7880816" cy="81824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60220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88287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526" y="2986799"/>
            <a:ext cx="1818466" cy="33165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56" y="7090625"/>
            <a:ext cx="5103606" cy="51036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50" y="-58682"/>
            <a:ext cx="1826327" cy="97266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726" y="1499998"/>
            <a:ext cx="4624477" cy="9248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7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98" y="2476705"/>
            <a:ext cx="3229993" cy="12536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8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3378" y="9725876"/>
            <a:ext cx="3592962" cy="23167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6721" y="10971496"/>
            <a:ext cx="7130944" cy="6394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234" y="6814917"/>
            <a:ext cx="3033085" cy="30330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1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2749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2528" y="5312563"/>
            <a:ext cx="2225129" cy="22251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3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7359" y="835933"/>
            <a:ext cx="2675867" cy="2675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4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9220" y="8551548"/>
            <a:ext cx="2586074" cy="25860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7609789" y="1942664"/>
            <a:ext cx="9938057" cy="929663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0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625" y="-969361"/>
            <a:ext cx="4385876" cy="147403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985" y="767630"/>
            <a:ext cx="3635150" cy="20873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4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83766">
            <a:off x="19059830" y="10883245"/>
            <a:ext cx="3456878" cy="6875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8518" y="9536844"/>
            <a:ext cx="2671839" cy="26718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6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2" y="10839132"/>
            <a:ext cx="5448936" cy="5448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7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1844" y="-24262"/>
            <a:ext cx="3824191" cy="24659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8" name="图像" descr="图像"/>
          <p:cNvPicPr>
            <a:picLocks noChangeAspect="1"/>
          </p:cNvPicPr>
          <p:nvPr/>
        </p:nvPicPr>
        <p:blipFill>
          <a:blip r:embed="rId8">
            <a:alphaModFix amt="10115"/>
          </a:blip>
          <a:stretch>
            <a:fillRect/>
          </a:stretch>
        </p:blipFill>
        <p:spPr>
          <a:xfrm>
            <a:off x="694562" y="923163"/>
            <a:ext cx="3185554" cy="31855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332347" y="1361051"/>
            <a:ext cx="19567085" cy="986358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84" y="-34191"/>
            <a:ext cx="3220158" cy="108225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6" y="-18974"/>
            <a:ext cx="2106994" cy="21069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9" y="1547033"/>
            <a:ext cx="1604252" cy="16042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3363304"/>
            <a:ext cx="1975411" cy="19754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768" y="539030"/>
            <a:ext cx="3051366" cy="17521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030" y="86239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3149" y="9285527"/>
            <a:ext cx="7880816" cy="81824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60220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88287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526" y="2986799"/>
            <a:ext cx="1818466" cy="33165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3130784" y="1865377"/>
            <a:ext cx="8325971" cy="1069348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508236" y="5858976"/>
            <a:ext cx="10493263" cy="669988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线条"/>
          <p:cNvSpPr/>
          <p:nvPr/>
        </p:nvSpPr>
        <p:spPr>
          <a:xfrm flipV="1">
            <a:off x="1136649" y="-352001"/>
            <a:ext cx="2" cy="13267828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/>
        </p:txBody>
      </p:sp>
      <p:pic>
        <p:nvPicPr>
          <p:cNvPr id="8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83" y="551299"/>
            <a:ext cx="3078609" cy="176774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9" name="矩形"/>
          <p:cNvSpPr/>
          <p:nvPr/>
        </p:nvSpPr>
        <p:spPr>
          <a:xfrm>
            <a:off x="-25400" y="12881570"/>
            <a:ext cx="6020892" cy="859830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9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0"/>
          </p:nvPr>
        </p:nvSpPr>
        <p:spPr>
          <a:xfrm>
            <a:off x="2816225" y="3108325"/>
            <a:ext cx="9553575" cy="9034463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3136753" y="3108325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13136753" y="7936992"/>
            <a:ext cx="9553575" cy="4205796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矩形"/>
          <p:cNvSpPr/>
          <p:nvPr/>
        </p:nvSpPr>
        <p:spPr>
          <a:xfrm>
            <a:off x="-19150" y="5308"/>
            <a:ext cx="992883" cy="7711282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pic>
        <p:nvPicPr>
          <p:cNvPr id="98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934" y="11923962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9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7327" y="1080132"/>
            <a:ext cx="3801285" cy="218272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89917" y="94113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1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754">
            <a:off x="21181651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2" name="矩形"/>
          <p:cNvSpPr/>
          <p:nvPr/>
        </p:nvSpPr>
        <p:spPr>
          <a:xfrm rot="16197526">
            <a:off x="4034417" y="-4060341"/>
            <a:ext cx="1258777" cy="930344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103" name="矩形"/>
          <p:cNvSpPr/>
          <p:nvPr/>
        </p:nvSpPr>
        <p:spPr>
          <a:xfrm rot="16197526">
            <a:off x="14546563" y="-3491758"/>
            <a:ext cx="122280" cy="9302777"/>
          </a:xfrm>
          <a:prstGeom prst="rect">
            <a:avLst/>
          </a:prstGeom>
          <a:solidFill>
            <a:srgbClr val="EF7C4E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4800"/>
          </a:p>
        </p:txBody>
      </p:sp>
      <p:sp>
        <p:nvSpPr>
          <p:cNvPr id="10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3659594" y="3735767"/>
            <a:ext cx="8794187" cy="7903783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1930219" y="2076450"/>
            <a:ext cx="11104563" cy="9563100"/>
          </a:xfrm>
        </p:spPr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</p:spPr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256" y="7090625"/>
            <a:ext cx="5103606" cy="510360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5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450" y="-58682"/>
            <a:ext cx="1826327" cy="972663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6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70726" y="1499998"/>
            <a:ext cx="4624477" cy="92489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7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798" y="2476705"/>
            <a:ext cx="3229993" cy="12536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8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3378" y="9725876"/>
            <a:ext cx="3592962" cy="23167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6721" y="10971496"/>
            <a:ext cx="7130944" cy="63949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3234" y="6814917"/>
            <a:ext cx="3033085" cy="30330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1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2749" y="10542541"/>
            <a:ext cx="3229993" cy="32299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2528" y="5312563"/>
            <a:ext cx="2225129" cy="222512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3" name="图像" descr="图像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7359" y="835933"/>
            <a:ext cx="2675867" cy="26758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4" name="图像" descr="图像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79220" y="8551548"/>
            <a:ext cx="2586074" cy="25860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7609789" y="1942664"/>
            <a:ext cx="9938057" cy="929663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0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 拷贝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5625" y="-969361"/>
            <a:ext cx="4385876" cy="147403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3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9985" y="767630"/>
            <a:ext cx="3635150" cy="20873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4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583766">
            <a:off x="19059830" y="10883245"/>
            <a:ext cx="3456878" cy="68750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8518" y="9536844"/>
            <a:ext cx="2671839" cy="267183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6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2" y="10839132"/>
            <a:ext cx="5448936" cy="544893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7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91844" y="-24262"/>
            <a:ext cx="3824191" cy="246590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8" name="图像" descr="图像"/>
          <p:cNvPicPr>
            <a:picLocks noChangeAspect="1"/>
          </p:cNvPicPr>
          <p:nvPr/>
        </p:nvPicPr>
        <p:blipFill>
          <a:blip r:embed="rId8">
            <a:alphaModFix amt="10115"/>
          </a:blip>
          <a:stretch>
            <a:fillRect/>
          </a:stretch>
        </p:blipFill>
        <p:spPr>
          <a:xfrm>
            <a:off x="694562" y="923163"/>
            <a:ext cx="3185554" cy="31855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6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2332347" y="1361051"/>
            <a:ext cx="19567085" cy="9863583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 拷贝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0374" y="-69774"/>
            <a:ext cx="3594730" cy="359473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7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947" y="-3522313"/>
            <a:ext cx="7046710" cy="704671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8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1349" y="2461434"/>
            <a:ext cx="2745218" cy="274521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9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8828" y="8425656"/>
            <a:ext cx="2458006" cy="49160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  <p:sp>
        <p:nvSpPr>
          <p:cNvPr id="7" name="图片占位符 2"/>
          <p:cNvSpPr>
            <a:spLocks noGrp="1"/>
          </p:cNvSpPr>
          <p:nvPr>
            <p:ph type="pic" sz="quarter" idx="10"/>
          </p:nvPr>
        </p:nvSpPr>
        <p:spPr>
          <a:xfrm>
            <a:off x="13130784" y="1865377"/>
            <a:ext cx="8325971" cy="1069348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1508236" y="5858976"/>
            <a:ext cx="10493263" cy="6699885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4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4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44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44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858768"/>
            <a:ext cx="21031200" cy="8503920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93391" y="13076008"/>
            <a:ext cx="384721" cy="379591"/>
          </a:xfrm>
        </p:spPr>
        <p:txBody>
          <a:bodyPr/>
          <a:lstStyle/>
          <a:p>
            <a:fld id="{A7CD31F4-64FA-4BA0-9498-67783267A8C8}" type="slidenum">
              <a:rPr lang="en-US" smtClean="0"/>
            </a:fld>
            <a:endParaRPr lang="en-US"/>
          </a:p>
        </p:txBody>
      </p:sp>
      <p:sp>
        <p:nvSpPr>
          <p:cNvPr id="8" name="Rectangle 7" descr="Tag=AccentColor&#10;Flavor=Light&#10;Target=FillAndLine"/>
          <p:cNvSpPr/>
          <p:nvPr/>
        </p:nvSpPr>
        <p:spPr>
          <a:xfrm>
            <a:off x="1676398" y="3419856"/>
            <a:ext cx="21031200" cy="54864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84" y="573944"/>
            <a:ext cx="23277832" cy="125681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 拷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像" descr="图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284" y="-34191"/>
            <a:ext cx="3220158" cy="1082250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" name="图像" descr="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26" y="-18974"/>
            <a:ext cx="2106994" cy="210699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" name="图像" descr="图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49" y="1547033"/>
            <a:ext cx="1604252" cy="160425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3363304"/>
            <a:ext cx="1975411" cy="197541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" name="图像" descr="图像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0768" y="539030"/>
            <a:ext cx="3051366" cy="175211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2" name="图像" descr="图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2030" y="8623903"/>
            <a:ext cx="3710667" cy="371066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3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53149" y="9285527"/>
            <a:ext cx="7880816" cy="818242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4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60220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5" name="图像" descr="图像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199" y="8828799"/>
            <a:ext cx="1975411" cy="197541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6" name="图像" descr="图像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526" y="2986799"/>
            <a:ext cx="1818466" cy="331658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28.pn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10" Type="http://schemas.openxmlformats.org/officeDocument/2006/relationships/image" Target="../media/image28.png"/><Relationship Id="rId1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像" descr="图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0529" y="-145873"/>
            <a:ext cx="24902582" cy="140077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像" descr="图像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60529" y="-145873"/>
            <a:ext cx="24902582" cy="1400774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</p:sldLayoutIdLst>
  <p:transition spd="med"/>
  <p:txStyles>
    <p:titleStyle>
      <a:lvl1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defRPr sz="11600" b="1" i="0" u="none" strike="noStrike" cap="none" spc="-232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55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9AE29-460B-42ED-AC84-4677846923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FD252-C2E9-4A6F-ABCD-1FD3D6B1EC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48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49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tags" Target="../tags/tag2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4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image" Target="../media/image52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jpeg"/><Relationship Id="rId8" Type="http://schemas.openxmlformats.org/officeDocument/2006/relationships/image" Target="../media/image55.jpeg"/><Relationship Id="rId7" Type="http://schemas.openxmlformats.org/officeDocument/2006/relationships/image" Target="../media/image54.jpeg"/><Relationship Id="rId6" Type="http://schemas.openxmlformats.org/officeDocument/2006/relationships/image" Target="../media/image53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0" Type="http://schemas.openxmlformats.org/officeDocument/2006/relationships/slideLayout" Target="../slideLayouts/slideLayout25.xml"/><Relationship Id="rId1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5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tags" Target="../tags/tag1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834991" y="2951992"/>
            <a:ext cx="4727022" cy="4746666"/>
          </a:xfrm>
          <a:prstGeom prst="ellipse">
            <a:avLst/>
          </a:prstGeom>
          <a:solidFill>
            <a:srgbClr val="E6DFC9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5969" y="12242025"/>
            <a:ext cx="19183631" cy="893962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031100" y="511509"/>
            <a:ext cx="1879971" cy="6575091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Picture 13" descr="H:\2018-2019AN公益奖-存档文件\2 2019AN公益奖-存档文件\11.传播管理\3.LOGO\公益奖logo.png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3207035" y="12599119"/>
            <a:ext cx="4399238" cy="91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:\欧阳志力\1 PMAC\LOGO_二维码\知行计划LOGO（标准版）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5969" y="12531968"/>
            <a:ext cx="2005854" cy="104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直接连接符 12"/>
          <p:cNvCxnSpPr/>
          <p:nvPr/>
        </p:nvCxnSpPr>
        <p:spPr bwMode="auto">
          <a:xfrm flipV="1">
            <a:off x="2844429" y="12608953"/>
            <a:ext cx="0" cy="893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3" descr="H:\2019国际志愿者日-存档文件ouyang\1.#国际志愿者日#\3.设计\国际志愿者日-设计使用LOGO\页尾.png"/>
          <p:cNvPicPr>
            <a:picLocks noChangeAspect="1" noChangeArrowheads="1"/>
          </p:cNvPicPr>
          <p:nvPr/>
        </p:nvPicPr>
        <p:blipFill>
          <a:blip r:embed="rId3" cstate="print"/>
          <a:srcRect l="47185" t="13034" r="38896"/>
          <a:stretch>
            <a:fillRect/>
          </a:stretch>
        </p:blipFill>
        <p:spPr bwMode="auto">
          <a:xfrm>
            <a:off x="8331485" y="12488691"/>
            <a:ext cx="2968105" cy="1134487"/>
          </a:xfrm>
          <a:prstGeom prst="rect">
            <a:avLst/>
          </a:prstGeom>
          <a:noFill/>
        </p:spPr>
      </p:pic>
      <p:cxnSp>
        <p:nvCxnSpPr>
          <p:cNvPr id="18" name="直接连接符 17"/>
          <p:cNvCxnSpPr/>
          <p:nvPr/>
        </p:nvCxnSpPr>
        <p:spPr bwMode="auto">
          <a:xfrm flipV="1">
            <a:off x="7968879" y="12608953"/>
            <a:ext cx="0" cy="8939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9659600" y="512127"/>
            <a:ext cx="1879971" cy="12618704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7" name="Picture 11" descr="H:\2018-2019AN公益奖-存档文件\2 2019AN公益奖-存档文件\11.传播管理\3.LOGO\AkzoNobel_wordmark_RGB_Blue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975836" y="173365"/>
            <a:ext cx="4201263" cy="13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圆角 21"/>
          <p:cNvSpPr/>
          <p:nvPr/>
        </p:nvSpPr>
        <p:spPr>
          <a:xfrm>
            <a:off x="1835150" y="3961130"/>
            <a:ext cx="10025380" cy="3507105"/>
          </a:xfrm>
          <a:prstGeom prst="roundRect">
            <a:avLst/>
          </a:prstGeom>
          <a:solidFill>
            <a:srgbClr val="2F505A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27213" y="4672013"/>
            <a:ext cx="10041255" cy="20853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sz="7200" b="1" dirty="0">
                <a:solidFill>
                  <a:srgbClr val="FCF4E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结构的均衡与稳定——中国古代的"桥"与"梁"</a:t>
            </a:r>
            <a:endParaRPr sz="7200" b="1" dirty="0">
              <a:solidFill>
                <a:srgbClr val="FCF4E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9649460" y="121412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186160" y="941705"/>
            <a:ext cx="20116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看一看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40405" y="2727325"/>
            <a:ext cx="574675" cy="57467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15715" y="2927985"/>
            <a:ext cx="17345025" cy="27971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>
              <a:lnSpc>
                <a:spcPts val="2200"/>
              </a:lnSpc>
            </a:pPr>
            <a:r>
              <a:rPr lang="zh-CN" alt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中国不同类型的桥: 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>
              <a:lnSpc>
                <a:spcPct val="100000"/>
              </a:lnSpc>
            </a:pP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叠梁拱桥：梁拱桥为介于梁桥与拱桥间的一种桥梁形式，其支撑结构由许多木梁交叉成拱形结构而成。如《清明上河图》中汴水虹桥，这种桥的结构像十指紧扣的“锁牢”，结构坚固而稳定。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055" y="6276340"/>
            <a:ext cx="7534500" cy="57720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59385" y="6276340"/>
            <a:ext cx="7917815" cy="579564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9649460" y="121412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186160" y="941705"/>
            <a:ext cx="20116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看一看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40405" y="2727325"/>
            <a:ext cx="574675" cy="57467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15080" y="2927985"/>
            <a:ext cx="17345025" cy="27971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>
              <a:lnSpc>
                <a:spcPts val="2200"/>
              </a:lnSpc>
            </a:pPr>
            <a:r>
              <a:rPr lang="zh-CN" alt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中国不同类型的桥: 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>
              <a:lnSpc>
                <a:spcPct val="100000"/>
              </a:lnSpc>
            </a:pP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浮桥：浮桥系利用木船或竹子等物搭设的桥梁。它耗时少，易建造，能在不能修建和尚未修建固定桥梁的江河上使用。因为大多数木质结构，一般都损坏比较严重，不容易保存。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0425" y="5725160"/>
            <a:ext cx="9544050" cy="63627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9649460" y="121412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186160" y="941705"/>
            <a:ext cx="20116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看一看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40405" y="2727325"/>
            <a:ext cx="574675" cy="57467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15715" y="2927985"/>
            <a:ext cx="17345025" cy="27971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>
              <a:lnSpc>
                <a:spcPts val="2200"/>
              </a:lnSpc>
            </a:pPr>
            <a:r>
              <a:rPr lang="zh-CN" alt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中国不同类型的桥: 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>
              <a:lnSpc>
                <a:spcPct val="100000"/>
              </a:lnSpc>
            </a:pP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索桥：在我国的西南地区，地势比较陡峭，不易修建桥墩，于是当地的居民因地制宜，发明了悬索为桥。比较著名的就有当年红军强渡大渡河的泸定桥就是一座铁索桥。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6288" y="5725161"/>
            <a:ext cx="9113244" cy="577913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1" name="文本框 20"/>
          <p:cNvSpPr txBox="1"/>
          <p:nvPr/>
        </p:nvSpPr>
        <p:spPr>
          <a:xfrm>
            <a:off x="7418705" y="10738485"/>
            <a:ext cx="314960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800" b="1" i="0" u="none" strike="noStrike" cap="none" spc="0" normalizeH="0" baseline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泸定铁索桥</a:t>
            </a:r>
            <a:endParaRPr kumimoji="0" lang="zh-CN" altLang="en-US" sz="4800" b="1" i="0" u="none" strike="noStrike" cap="none" spc="0" normalizeH="0" baseline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9050655" y="1214120"/>
            <a:ext cx="6533515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470390" y="941705"/>
            <a:ext cx="5694045" cy="1273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做一做：纸搭桥比赛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6750" y="221488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075180" y="3345815"/>
            <a:ext cx="574675" cy="57467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649855" y="3296285"/>
            <a:ext cx="19084925" cy="2515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</a:pPr>
            <a:r>
              <a:rPr lang="zh-CN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纸看似是一件很柔软的材料，毫无稳定可言，但是当你进行一定的改造后就会实现承重的结构和功能，我们接下来用纸去搭建一座桥，看看谁的桥承重大！</a:t>
            </a:r>
            <a:endParaRPr lang="zh-CN" alt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1">
              <a:lnSpc>
                <a:spcPct val="100000"/>
              </a:lnSpc>
            </a:pPr>
            <a:r>
              <a:rPr lang="zh-CN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工具和材料：秒表、成绩记录单 、A4纸若干张、胶水、剪刀、一定数量的重物</a:t>
            </a:r>
            <a:endParaRPr lang="zh-CN" alt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075180" y="5162550"/>
            <a:ext cx="574675" cy="57467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8" t="15912" r="3654" b="16335"/>
          <a:stretch>
            <a:fillRect/>
          </a:stretch>
        </p:blipFill>
        <p:spPr bwMode="auto">
          <a:xfrm>
            <a:off x="2844165" y="6525895"/>
            <a:ext cx="8820150" cy="441198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图片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9" b="3230"/>
          <a:stretch>
            <a:fillRect/>
          </a:stretch>
        </p:blipFill>
        <p:spPr bwMode="auto">
          <a:xfrm>
            <a:off x="11886565" y="6525895"/>
            <a:ext cx="9653270" cy="441134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9050655" y="793115"/>
            <a:ext cx="6533515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470390" y="520700"/>
            <a:ext cx="5694045" cy="1273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做一做：纸搭桥比赛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6750" y="2214880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50570" y="2497455"/>
            <a:ext cx="574675" cy="57467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25245" y="2497455"/>
            <a:ext cx="9973945" cy="91325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>
              <a:lnSpc>
                <a:spcPts val="4000"/>
              </a:lnSpc>
            </a:pPr>
            <a:r>
              <a:rPr lang="zh-CN" altLang="zh-CN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比赛规则：</a:t>
            </a:r>
            <a:endParaRPr lang="zh-CN" altLang="zh-CN"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1">
              <a:lnSpc>
                <a:spcPts val="4000"/>
              </a:lnSpc>
            </a:pPr>
            <a:r>
              <a:rPr lang="zh-CN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. </a:t>
            </a:r>
            <a:r>
              <a:rPr lang="zh-CN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A4打印纸，可以通过裁剪、折叠制作成各种所需形状。</a:t>
            </a:r>
            <a:endParaRPr lang="zh-CN" alt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1">
              <a:lnSpc>
                <a:spcPts val="4000"/>
              </a:lnSpc>
            </a:pPr>
            <a:r>
              <a:rPr lang="zh-CN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 仅限使用普通胶水（浆糊、固体胶）连接各个部分，不得使用透明胶带及其他材料。</a:t>
            </a:r>
            <a:endParaRPr lang="zh-CN" alt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1">
              <a:lnSpc>
                <a:spcPts val="4000"/>
              </a:lnSpc>
            </a:pPr>
            <a:r>
              <a:rPr lang="zh-CN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3. 在30分钟内，利用不多于20张A4纸，制作一个纸桥，跨度不小于15cm，桥面要有承重平面。</a:t>
            </a:r>
            <a:endParaRPr lang="zh-CN" alt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1">
              <a:lnSpc>
                <a:spcPts val="4000"/>
              </a:lnSpc>
            </a:pPr>
            <a:r>
              <a:rPr lang="zh-CN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4. 自行选择增加重量，重物加放完毕，桥必须保持10秒钟不垮塌，此时承重量记为有效。</a:t>
            </a:r>
            <a:endParaRPr lang="zh-CN" alt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eaLnBrk="1">
              <a:lnSpc>
                <a:spcPts val="4000"/>
              </a:lnSpc>
            </a:pPr>
            <a:r>
              <a:rPr lang="zh-CN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5. 规定时间内，承受重量最大的小组获胜！</a:t>
            </a:r>
            <a:endParaRPr lang="zh-CN" alt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0" name="表格 19"/>
          <p:cNvGraphicFramePr/>
          <p:nvPr>
            <p:custDataLst>
              <p:tags r:id="rId5"/>
            </p:custDataLst>
          </p:nvPr>
        </p:nvGraphicFramePr>
        <p:xfrm>
          <a:off x="12487275" y="2497455"/>
          <a:ext cx="10506075" cy="10850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9360"/>
                <a:gridCol w="4368165"/>
                <a:gridCol w="2679700"/>
                <a:gridCol w="2228850"/>
              </a:tblGrid>
              <a:tr h="1341120">
                <a:tc gridSpan="4">
                  <a:txBody>
                    <a:bodyPr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44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成绩记录单</a:t>
                      </a:r>
                      <a:endParaRPr lang="zh-CN" altLang="en-US" sz="4400" b="1" dirty="0" err="1">
                        <a:solidFill>
                          <a:srgbClr val="2F505A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 h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 hMerge="1">
                  <a:tcPr/>
                </a:tc>
                <a:tc hMerge="1"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</a:tr>
              <a:tr h="2194560">
                <a:tc>
                  <a:txBody>
                    <a:bodyPr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36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组别</a:t>
                      </a:r>
                      <a:endParaRPr lang="zh-CN" altLang="en-US" sz="3600" b="1" dirty="0" err="1">
                        <a:solidFill>
                          <a:srgbClr val="2F505A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36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桥的类型及纸张数量（张）</a:t>
                      </a:r>
                      <a:endParaRPr lang="zh-CN" altLang="en-US" sz="3600" b="1" dirty="0" err="1">
                        <a:solidFill>
                          <a:srgbClr val="2F505A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3600" b="1" dirty="0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重物数量</a:t>
                      </a:r>
                      <a:endParaRPr lang="zh-CN" altLang="en-US" sz="3600" b="1" dirty="0">
                        <a:solidFill>
                          <a:srgbClr val="2F505A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36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排名</a:t>
                      </a:r>
                      <a:endParaRPr lang="zh-CN" altLang="en-US" sz="3600" b="1" dirty="0" err="1">
                        <a:solidFill>
                          <a:srgbClr val="2F505A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</a:tr>
              <a:tr h="1219200"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1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2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3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4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5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9200"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alt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6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9954260" y="121412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186160" y="941705"/>
            <a:ext cx="26212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走进大师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40405" y="2974975"/>
            <a:ext cx="574675" cy="57467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15715" y="2912745"/>
            <a:ext cx="16752570" cy="2515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>
              <a:lnSpc>
                <a:spcPct val="100000"/>
              </a:lnSpc>
            </a:pPr>
            <a:r>
              <a:rPr lang="zh-CN" alt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认识大师：</a:t>
            </a:r>
            <a:endParaRPr lang="zh-CN" altLang="en-US"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>
              <a:lnSpc>
                <a:spcPct val="100000"/>
              </a:lnSpc>
            </a:pP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龙灏，重庆大学建筑城规学院建筑系副主任、教授，代表作《重庆市气象科技中心大楼》等。</a:t>
            </a:r>
            <a:r>
              <a:rPr lang="zh-CN" alt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15080" y="6428740"/>
            <a:ext cx="16480790" cy="49002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>
              <a:lnSpc>
                <a:spcPct val="100000"/>
              </a:lnSpc>
            </a:pPr>
            <a:r>
              <a:rPr lang="zh-CN" alt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聆听大师：</a:t>
            </a:r>
            <a:endParaRPr lang="zh-CN" altLang="en-US"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eaLnBrk="1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既然选择了建筑，就认真去完成它，也能对自己产生很大的鼓励。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eaLnBrk="1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建筑毕竟是为人服务的，使用者开心，建筑师也就很满足了。这很大的影响了我的设计思路，建筑一定要把功能需求放在第一位。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71500" indent="-571500" eaLnBrk="1">
              <a:lnSpc>
                <a:spcPct val="100000"/>
              </a:lnSpc>
              <a:buFont typeface="Wingdings" panose="05000000000000000000" charset="0"/>
              <a:buChar char="l"/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美就是一种和谐，在比例、色彩、尺度等上的和谐。</a:t>
            </a:r>
            <a:endParaRPr 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240405" y="6473190"/>
            <a:ext cx="574675" cy="57467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9791680" y="5424170"/>
            <a:ext cx="421259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693166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9057640" y="652780"/>
            <a:ext cx="6007735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475970" y="1931877"/>
            <a:ext cx="12508040" cy="10346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“大师美学课堂”项目，缘起于阿克苏诺贝尔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创立的“阿克苏诺贝尔中国大学生社会公益奖”（简称“公益奖”）。公益奖作为“中国大学生社会实践知行促进计划”（简称“知行计划”）核心项目，是中国第一个以大学生社团为奖励对象的社会公益奖项，开展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9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年来累计覆盖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103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座城市的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284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所高校，鼓舞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2000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余万大学生；大学生志愿实践时长累计达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198,831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天，相当于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544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年，令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2,527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所乡村学校师生受益。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    2018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年，“公益奖”首度开展“大师美学课堂”项目，支持清华大学、同济大学、东南大学、中国美术学院等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11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所知名高校的大学生实践团队，寻访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42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位蜚声国内外建筑与设计领域的院士、教授、建筑师，了解最前沿的建筑设计思想，发掘大师典型作品背后的故事，并带着大师理念和成功案例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走向青海、新疆、贵州、四川等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12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省的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31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所乡村学校，培养当地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孩子感受美、发现美、创造美的能力。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58414" y="564741"/>
            <a:ext cx="6340197" cy="1069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zh-CN" altLang="en-US" b="1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关于“大师美学课堂”</a:t>
            </a:r>
            <a:endParaRPr lang="zh-CN" altLang="en-US" b="1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651465" y="1646784"/>
            <a:ext cx="9906000" cy="7022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为进一步支持中国乡村美育教育发展，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2019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年，阿克苏诺贝尔中国与宝洁中国、中国青少年发展基金会正式启动公益战略合作，整合“大师美学课堂”多年成果，研发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《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大师美学课堂青少年美育教育课程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》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，将捐赠给宝洁</a:t>
            </a:r>
            <a:r>
              <a:rPr lang="en-US" altLang="zh-CN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200</a:t>
            </a:r>
            <a:r>
              <a:rPr lang="zh-CN" altLang="en-US" sz="3200" kern="1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余所希望学校使用，共同携手服务乡村振兴，推进教育扶贫，传递建筑的色彩与艺术之美，帮助孩子们认识和学习建筑美学知识；课程还将上线知行计划优秀课程中心，面向全国大学生实践团队及教育工作者免费开放。</a:t>
            </a:r>
            <a:endParaRPr lang="zh-CN" altLang="en-US" sz="3200" kern="1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330" y="8997437"/>
            <a:ext cx="6098674" cy="406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空心弧 14"/>
          <p:cNvSpPr/>
          <p:nvPr/>
        </p:nvSpPr>
        <p:spPr>
          <a:xfrm rot="5400000">
            <a:off x="19418277" y="8924033"/>
            <a:ext cx="4065783" cy="4212591"/>
          </a:xfrm>
          <a:prstGeom prst="blockArc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9649460" y="116967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0" y="0"/>
            <a:ext cx="6931660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689741" y="2839242"/>
            <a:ext cx="23284684" cy="5262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 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中国大学生社会实践知行促进计划（简称“知行计划”）于2012年正式创立，是中国最重要的大学生项目官方平台，旨在推动和帮助社会力量，参与支持大学生社会实践和成长发展。截至2019年，“知行计划”已累计发动包括清华大学、北京大学、复旦大学、同济大学等超过470所大学的6,000多支大学生团队参与，持续开展包括助学支教、环境保护、减贫脱贫、创新创业、乡村调研、专业竞赛、公益传播等形式多样的大学生社会实践和成长发展项目，共有49.1万大学生直接参与，使6,400余所乡村学校的300余万师生受益。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rgbClr val="2F505A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“知行计划”官方网站、官方微信、微博二维码</a:t>
            </a:r>
            <a:r>
              <a:rPr kumimoji="0" lang="zh-CN" altLang="en-US" sz="3200" b="0" i="0" u="none" strike="noStrike" cap="none" normalizeH="0" baseline="0" dirty="0">
                <a:ln>
                  <a:noFill/>
                </a:ln>
                <a:solidFill>
                  <a:srgbClr val="2F505A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：</a:t>
            </a:r>
            <a:r>
              <a:rPr kumimoji="0" lang="zh-CN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</a:rPr>
              <a:t>                            </a:t>
            </a:r>
            <a:endParaRPr kumimoji="0" lang="zh-CN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339119" y="8459388"/>
            <a:ext cx="7743927" cy="2247439"/>
            <a:chOff x="2886443" y="10417269"/>
            <a:chExt cx="5054277" cy="146685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6443" y="10417269"/>
              <a:ext cx="1466850" cy="1466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782" y="10417269"/>
              <a:ext cx="1409700" cy="1419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70" y="10417269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矩形 15"/>
          <p:cNvSpPr/>
          <p:nvPr/>
        </p:nvSpPr>
        <p:spPr>
          <a:xfrm>
            <a:off x="10253007" y="1492394"/>
            <a:ext cx="3877985" cy="6235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关于知行计划</a:t>
            </a:r>
            <a:endParaRPr lang="zh-CN" altLang="en-US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457" y="7312991"/>
            <a:ext cx="7617641" cy="5078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"/>
          <p:cNvSpPr txBox="1"/>
          <p:nvPr/>
        </p:nvSpPr>
        <p:spPr>
          <a:xfrm>
            <a:off x="8937918" y="3884215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5" name="2"/>
          <p:cNvSpPr txBox="1"/>
          <p:nvPr/>
        </p:nvSpPr>
        <p:spPr>
          <a:xfrm>
            <a:off x="8937918" y="6543010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" name="3"/>
          <p:cNvSpPr txBox="1"/>
          <p:nvPr/>
        </p:nvSpPr>
        <p:spPr>
          <a:xfrm>
            <a:off x="8937918" y="9349710"/>
            <a:ext cx="553037" cy="9335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"/>
          <p:cNvSpPr txBox="1"/>
          <p:nvPr/>
        </p:nvSpPr>
        <p:spPr>
          <a:xfrm>
            <a:off x="10608864" y="3448013"/>
            <a:ext cx="6446740" cy="7658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latin typeface="微软雅黑" panose="020B0503020204020204" charset="-122"/>
                <a:ea typeface="微软雅黑" panose="020B0503020204020204" charset="-122"/>
              </a:rPr>
              <a:t>学一学</a:t>
            </a:r>
            <a:endParaRPr lang="zh-CN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"/>
          <p:cNvSpPr txBox="1"/>
          <p:nvPr/>
        </p:nvSpPr>
        <p:spPr>
          <a:xfrm>
            <a:off x="10608864" y="6230462"/>
            <a:ext cx="6446740" cy="7658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读</a:t>
            </a:r>
            <a:r>
              <a:rPr lang="zh-CN" sz="4800" b="1" dirty="0">
                <a:latin typeface="微软雅黑" panose="020B0503020204020204" charset="-122"/>
                <a:ea typeface="微软雅黑" panose="020B0503020204020204" charset="-122"/>
              </a:rPr>
              <a:t>一读 看一看</a:t>
            </a:r>
            <a:endParaRPr lang="zh-CN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"/>
          <p:cNvSpPr txBox="1"/>
          <p:nvPr/>
        </p:nvSpPr>
        <p:spPr>
          <a:xfrm>
            <a:off x="10608864" y="8963380"/>
            <a:ext cx="6446740" cy="7658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sz="4800" b="1" dirty="0">
                <a:latin typeface="微软雅黑" panose="020B0503020204020204" charset="-122"/>
                <a:ea typeface="微软雅黑" panose="020B0503020204020204" charset="-122"/>
              </a:rPr>
              <a:t>找一找 做一做</a:t>
            </a:r>
            <a:endParaRPr lang="zh-CN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19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直接连接符 20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2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23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直接连接符 23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矩形 1"/>
          <p:cNvSpPr/>
          <p:nvPr/>
        </p:nvSpPr>
        <p:spPr>
          <a:xfrm>
            <a:off x="1927229" y="9476439"/>
            <a:ext cx="2216145" cy="2851815"/>
          </a:xfrm>
          <a:prstGeom prst="rect">
            <a:avLst/>
          </a:prstGeom>
          <a:solidFill>
            <a:srgbClr val="FCF4E3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66869" y="7738937"/>
            <a:ext cx="2216145" cy="3067576"/>
          </a:xfrm>
          <a:prstGeom prst="rect">
            <a:avLst/>
          </a:prstGeom>
          <a:solidFill>
            <a:srgbClr val="EF7C4F"/>
          </a:solidFill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文本框"/>
          <p:cNvSpPr txBox="1"/>
          <p:nvPr/>
        </p:nvSpPr>
        <p:spPr>
          <a:xfrm>
            <a:off x="10608880" y="4424915"/>
            <a:ext cx="6446740" cy="124269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pPr eaLnBrk="1">
              <a:lnSpc>
                <a:spcPts val="22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桥梁的简介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>
              <a:lnSpc>
                <a:spcPts val="22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桥梁的古往今来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"/>
          <p:cNvSpPr txBox="1"/>
          <p:nvPr/>
        </p:nvSpPr>
        <p:spPr>
          <a:xfrm>
            <a:off x="10608880" y="7246129"/>
            <a:ext cx="6446740" cy="124269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pPr eaLnBrk="1">
              <a:lnSpc>
                <a:spcPts val="22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洛阳桥的故事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>
              <a:lnSpc>
                <a:spcPts val="22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不同类型的桥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"/>
          <p:cNvSpPr txBox="1"/>
          <p:nvPr/>
        </p:nvSpPr>
        <p:spPr>
          <a:xfrm>
            <a:off x="10608880" y="9979712"/>
            <a:ext cx="6446740" cy="1242695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pPr eaLnBrk="1">
              <a:lnSpc>
                <a:spcPts val="22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寻找身边最稳固的桥梁</a:t>
            </a:r>
            <a:endParaRPr lang="en-US" altLang="zh-CN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>
              <a:lnSpc>
                <a:spcPts val="2200"/>
              </a:lnSpc>
            </a:pPr>
            <a:r>
              <a:rPr lang="en-US" altLang="zh-CN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搭纸桥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6091343" y="3394282"/>
            <a:ext cx="1971501" cy="1914121"/>
          </a:xfrm>
          <a:prstGeom prst="ellipse">
            <a:avLst/>
          </a:prstGeom>
          <a:solidFill>
            <a:srgbClr val="30515A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3"/>
          <p:cNvSpPr txBox="1"/>
          <p:nvPr/>
        </p:nvSpPr>
        <p:spPr>
          <a:xfrm>
            <a:off x="16801123" y="3959264"/>
            <a:ext cx="548640" cy="93218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en-US"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"/>
          <p:cNvSpPr txBox="1"/>
          <p:nvPr/>
        </p:nvSpPr>
        <p:spPr>
          <a:xfrm>
            <a:off x="18454924" y="3967957"/>
            <a:ext cx="6446740" cy="76581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2F505A"/>
                </a:solidFill>
              </a:defRPr>
            </a:lvl1pPr>
          </a:lstStyle>
          <a:p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</a:rPr>
              <a:t>走进大师</a:t>
            </a:r>
            <a:endParaRPr lang="zh-CN" altLang="en-US" sz="4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9649460" y="121412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186160" y="941705"/>
            <a:ext cx="20116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学一学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767455" y="2479040"/>
            <a:ext cx="1395730" cy="1395730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15715" y="2498090"/>
            <a:ext cx="16752570" cy="4939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桥梁：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供铁路、道路、渠道、管线等跨越河流、山谷或其他交通线使用的具有承载能力的专门的人工构造物。诸道桥梁。</a:t>
            </a:r>
            <a:endParaRPr 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                                            </a:t>
            </a:r>
            <a:r>
              <a:rPr lang="en-US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《资治通鉴·唐纪》</a:t>
            </a:r>
            <a:endParaRPr lang="zh-CN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8565" y="7759065"/>
            <a:ext cx="7112635" cy="437705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rcRect t="1687"/>
          <a:stretch>
            <a:fillRect/>
          </a:stretch>
        </p:blipFill>
        <p:spPr>
          <a:xfrm>
            <a:off x="9140190" y="7739380"/>
            <a:ext cx="5594350" cy="436689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1775" y="7759065"/>
            <a:ext cx="6519545" cy="434721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6915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4655800" y="3996055"/>
            <a:ext cx="8750300" cy="57238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4400" b="1" dirty="0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汉</a:t>
            </a: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代文学家许慎在</a:t>
            </a:r>
            <a:r>
              <a:rPr lang="en-US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《</a:t>
            </a: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说文解字</a:t>
            </a:r>
            <a:r>
              <a:rPr lang="en-US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》</a:t>
            </a: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中说：“桥，水梁也</a:t>
            </a:r>
            <a:r>
              <a:rPr lang="en-US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</a:t>
            </a: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，梁，水桥也</a:t>
            </a:r>
            <a:r>
              <a:rPr lang="en-US" altLang="zh-CN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……”</a:t>
            </a: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如此看来，桥和梁可以互相解释。 早期的桥大多是梁桥，梁桥安放平直，所以又叫平桥，后来逐渐有了拱桥。拱桥是中国桥梁的一大特色。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4165" y="2740025"/>
            <a:ext cx="11603990" cy="823531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19320510" y="4929505"/>
            <a:ext cx="4946015" cy="788733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75969" y="6915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4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183870" y="2611120"/>
            <a:ext cx="9199245" cy="84937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sz="4400" b="1" dirty="0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</a:t>
            </a:r>
            <a:r>
              <a:rPr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现代，桥更是可以连接不同地区之间经济、政治、文化。“一桥通南北，天堑变通途”。港珠澳大桥是连接香港大屿山、澳门半岛和广东省珠海市的跨海大桥。工程路线起自香港国 际机场附近的香港口岸人工岛，向西接珠海/澳门口岸人工岛、珠海连接线，止于珠海洪湾， 总长约 55 公里（其中珠澳口岸到香港口岸约 41.6 公里）</a:t>
            </a:r>
            <a:endParaRPr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0"/>
          </p:nvPr>
        </p:nvPicPr>
        <p:blipFill>
          <a:blip r:embed="rId6"/>
          <a:srcRect l="27744" r="27744"/>
          <a:stretch>
            <a:fillRect/>
          </a:stretch>
        </p:blipFill>
        <p:spPr>
          <a:xfrm>
            <a:off x="3805238" y="1190943"/>
            <a:ext cx="8326437" cy="106934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9649460" y="121412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186160" y="941705"/>
            <a:ext cx="20116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读一读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40405" y="2974975"/>
            <a:ext cx="574675" cy="57467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15715" y="3175635"/>
            <a:ext cx="16752570" cy="2091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>
              <a:lnSpc>
                <a:spcPts val="2200"/>
              </a:lnSpc>
            </a:pPr>
            <a:r>
              <a:rPr lang="zh-CN" alt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洛阳桥的修建故事:</a:t>
            </a:r>
            <a:endParaRPr lang="zh-CN" altLang="en-US"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>
              <a:lnSpc>
                <a:spcPts val="2200"/>
              </a:lnSpc>
            </a:pPr>
            <a:r>
              <a:rPr lang="zh-CN" alt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</a:t>
            </a: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1.浮云架设石梁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>
              <a:lnSpc>
                <a:spcPts val="2200"/>
              </a:lnSpc>
            </a:pP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             2.巧用海蛎增加坚固性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535" y="6284595"/>
            <a:ext cx="10627995" cy="55041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/>
          <a:srcRect r="1899" b="12460"/>
          <a:stretch>
            <a:fillRect/>
          </a:stretch>
        </p:blipFill>
        <p:spPr>
          <a:xfrm>
            <a:off x="13197840" y="6284595"/>
            <a:ext cx="9267190" cy="550418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9649460" y="121412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186160" y="941705"/>
            <a:ext cx="20116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找一找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40405" y="2974975"/>
            <a:ext cx="574675" cy="57467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15715" y="3175635"/>
            <a:ext cx="16752570" cy="3733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>
              <a:lnSpc>
                <a:spcPts val="2200"/>
              </a:lnSpc>
            </a:pPr>
            <a:r>
              <a:rPr lang="zh-CN" alt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寻找你身边最稳固的桥梁 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04845" y="3898265"/>
            <a:ext cx="18623915" cy="2331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sz="4000" b="1" dirty="0">
                <a:solidFill>
                  <a:srgbClr val="EF7C4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</a:t>
            </a:r>
            <a:r>
              <a:rPr sz="36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国南北方、东西部，地理条件差距甚大，河流宽窄、深浅不一，修筑桥梁不但要坚固耐用，同时还会结合当地实际情况，体现出地域特色。 不同的桥，特点各不同，观察你所在城市的桥，找出你认为最牢固又富有地方特色的桥，在小组内讨论，完成下表：</a:t>
            </a:r>
            <a:endParaRPr sz="36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20" name="表格 19"/>
          <p:cNvGraphicFramePr/>
          <p:nvPr>
            <p:custDataLst>
              <p:tags r:id="rId5"/>
            </p:custDataLst>
          </p:nvPr>
        </p:nvGraphicFramePr>
        <p:xfrm>
          <a:off x="3240405" y="6793865"/>
          <a:ext cx="18588355" cy="49142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8220"/>
                <a:gridCol w="5679440"/>
                <a:gridCol w="9370695"/>
              </a:tblGrid>
              <a:tr h="1247140">
                <a:tc>
                  <a:txBody>
                    <a:bodyPr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40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桥梁名称</a:t>
                      </a:r>
                      <a:endParaRPr lang="zh-CN" altLang="en-US" sz="4000" b="1" dirty="0" err="1">
                        <a:solidFill>
                          <a:srgbClr val="2F505A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40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  <a:sym typeface="+mn-ea"/>
                        </a:rPr>
                        <a:t>桥梁类型</a:t>
                      </a:r>
                      <a:endParaRPr lang="zh-CN" altLang="en-US" sz="4000" b="1" dirty="0" err="1">
                        <a:solidFill>
                          <a:srgbClr val="2F505A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  <a:tc>
                  <a:txBody>
                    <a:bodyPr/>
                    <a:p>
                      <a:pPr algn="ctr" fontAlgn="auto">
                        <a:lnSpc>
                          <a:spcPct val="200000"/>
                        </a:lnSpc>
                        <a:buNone/>
                      </a:pPr>
                      <a:r>
                        <a:rPr lang="zh-CN" altLang="en-US" sz="4000" b="1" dirty="0" err="1">
                          <a:solidFill>
                            <a:srgbClr val="2F505A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cs typeface="宋体" panose="02010600030101010101" pitchFamily="2" charset="-122"/>
                        </a:rPr>
                        <a:t>特点描述</a:t>
                      </a:r>
                      <a:endParaRPr lang="zh-CN" altLang="en-US" sz="4000" b="1" dirty="0">
                        <a:solidFill>
                          <a:srgbClr val="2F505A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7C4F"/>
                    </a:solidFill>
                  </a:tcPr>
                </a:tc>
              </a:tr>
              <a:tr h="1222375"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75"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75"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en-US" sz="4000">
                          <a:latin typeface="微软雅黑" panose="020B0503020204020204" charset="-122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400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endParaRPr lang="en-US" altLang="en-US" sz="4000" dirty="0">
                        <a:latin typeface="微软雅黑" panose="020B0503020204020204" charset="-122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9649460" y="121412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186160" y="941705"/>
            <a:ext cx="20116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看一看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40405" y="2727325"/>
            <a:ext cx="574675" cy="57467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15715" y="2927985"/>
            <a:ext cx="16752570" cy="2091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>
              <a:lnSpc>
                <a:spcPts val="2200"/>
              </a:lnSpc>
            </a:pPr>
            <a:r>
              <a:rPr lang="zh-CN" alt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中国不同类型的桥: </a:t>
            </a:r>
            <a:endParaRPr lang="zh-CN" altLang="en-US" sz="4000" b="1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>
              <a:lnSpc>
                <a:spcPts val="2200"/>
              </a:lnSpc>
            </a:pP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>
              <a:lnSpc>
                <a:spcPts val="2200"/>
              </a:lnSpc>
            </a:pP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梁桥：分为梁柱桥和梁墩桥，唐代以前的梁柱桥已荡然无存。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t="2277"/>
          <a:stretch>
            <a:fillRect/>
          </a:stretch>
        </p:blipFill>
        <p:spPr>
          <a:xfrm>
            <a:off x="2151380" y="5598160"/>
            <a:ext cx="10492740" cy="54648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12976" y="5597388"/>
            <a:ext cx="9144000" cy="546513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6" name="文本框 15"/>
          <p:cNvSpPr txBox="1"/>
          <p:nvPr/>
        </p:nvSpPr>
        <p:spPr>
          <a:xfrm>
            <a:off x="6432550" y="11393170"/>
            <a:ext cx="193040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800" b="1" i="0" u="none" strike="noStrike" cap="none" spc="0" normalizeH="0" baseline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安平桥</a:t>
            </a:r>
            <a:endParaRPr kumimoji="0" lang="zh-CN" altLang="en-US" sz="4800" b="1" i="0" u="none" strike="noStrike" cap="none" spc="0" normalizeH="0" baseline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819880" y="11393170"/>
            <a:ext cx="193040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800" b="1" i="0" u="none" strike="noStrike" cap="none" spc="0" normalizeH="0" baseline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洛阳桥</a:t>
            </a:r>
            <a:endParaRPr kumimoji="0" lang="zh-CN" altLang="en-US" sz="4800" b="1" i="0" u="none" strike="noStrike" cap="none" spc="0" normalizeH="0" baseline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75969" y="88491"/>
            <a:ext cx="23790046" cy="13534687"/>
            <a:chOff x="475969" y="88491"/>
            <a:chExt cx="23790046" cy="13534687"/>
          </a:xfrm>
        </p:grpSpPr>
        <p:pic>
          <p:nvPicPr>
            <p:cNvPr id="4" name="Picture 13" descr="H:\2018-2019AN公益奖-存档文件\2 2019AN公益奖-存档文件\11.传播管理\3.LOGO\公益奖logo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207035" y="12599119"/>
              <a:ext cx="4399238" cy="913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4" descr="H:\欧阳志力\1 PMAC\LOGO_二维码\知行计划LOGO（标准版）.png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75969" y="12531968"/>
              <a:ext cx="2005854" cy="104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 bwMode="auto">
            <a:xfrm flipV="1">
              <a:off x="284442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3" descr="H:\2019国际志愿者日-存档文件ouyang\1.#国际志愿者日#\3.设计\国际志愿者日-设计使用LOGO\页尾.png"/>
            <p:cNvPicPr>
              <a:picLocks noChangeAspect="1" noChangeArrowheads="1"/>
            </p:cNvPicPr>
            <p:nvPr/>
          </p:nvPicPr>
          <p:blipFill>
            <a:blip r:embed="rId3" cstate="print"/>
            <a:srcRect l="47185" t="13034" r="38896"/>
            <a:stretch>
              <a:fillRect/>
            </a:stretch>
          </p:blipFill>
          <p:spPr bwMode="auto">
            <a:xfrm>
              <a:off x="8331485" y="12488691"/>
              <a:ext cx="2968105" cy="1134487"/>
            </a:xfrm>
            <a:prstGeom prst="rect">
              <a:avLst/>
            </a:prstGeom>
            <a:noFill/>
          </p:spPr>
        </p:pic>
        <p:pic>
          <p:nvPicPr>
            <p:cNvPr id="8" name="Picture 11" descr="H:\2018-2019AN公益奖-存档文件\2 2019AN公益奖-存档文件\11.传播管理\3.LOGO\AkzoNobel_wordmark_RGB_Blue.gif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9529169" y="88491"/>
              <a:ext cx="4736846" cy="1544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连接符 8"/>
            <p:cNvCxnSpPr/>
            <p:nvPr/>
          </p:nvCxnSpPr>
          <p:spPr bwMode="auto">
            <a:xfrm flipV="1">
              <a:off x="7968879" y="12608953"/>
              <a:ext cx="0" cy="89396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圆角矩形 10"/>
          <p:cNvSpPr/>
          <p:nvPr/>
        </p:nvSpPr>
        <p:spPr>
          <a:xfrm>
            <a:off x="9649460" y="1214120"/>
            <a:ext cx="5085080" cy="112458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1186160" y="941705"/>
            <a:ext cx="2011680" cy="1273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b="1" dirty="0">
                <a:solidFill>
                  <a:srgbClr val="2F505A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看一看</a:t>
            </a:r>
            <a:endParaRPr lang="zh-CN" altLang="en-US" b="1" dirty="0">
              <a:solidFill>
                <a:srgbClr val="2F505A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04845" y="2127885"/>
            <a:ext cx="3665855" cy="3300095"/>
          </a:xfrm>
          <a:prstGeom prst="rect">
            <a:avLst/>
          </a:prstGeom>
          <a:solidFill>
            <a:srgbClr val="FCF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3240405" y="2727325"/>
            <a:ext cx="574675" cy="574675"/>
          </a:xfrm>
          <a:prstGeom prst="ellipse">
            <a:avLst/>
          </a:prstGeom>
          <a:solidFill>
            <a:srgbClr val="EF7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815080" y="2727325"/>
            <a:ext cx="17345025" cy="31667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>
              <a:lnSpc>
                <a:spcPts val="2200"/>
              </a:lnSpc>
            </a:pPr>
            <a:r>
              <a:rPr lang="zh-CN" altLang="en-US" sz="4000" b="1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</a:rPr>
              <a:t>中国不同类型的桥: 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>
              <a:lnSpc>
                <a:spcPct val="120000"/>
              </a:lnSpc>
            </a:pPr>
            <a:r>
              <a:rPr lang="zh-CN" altLang="en-US" sz="4000" dirty="0">
                <a:solidFill>
                  <a:srgbClr val="2F505A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拱桥：拱桥是在石墩之间用拱石砌券而呈环洞形的桥梁，可分为单拱和连拱两大类。这样的桥为了加强全桥的结构的整体性，施工中采用了有效的横向加固方法。</a:t>
            </a:r>
            <a:endParaRPr lang="zh-CN" altLang="en-US" sz="4000" dirty="0">
              <a:solidFill>
                <a:srgbClr val="2F505A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87185" y="11521440"/>
            <a:ext cx="193040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800" b="1" i="0" u="none" strike="noStrike" cap="none" spc="0" normalizeH="0" baseline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赵州桥</a:t>
            </a:r>
            <a:endParaRPr kumimoji="0" lang="zh-CN" altLang="en-US" sz="4800" b="1" i="0" u="none" strike="noStrike" cap="none" spc="0" normalizeH="0" baseline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076295" y="11521440"/>
            <a:ext cx="1930400" cy="7658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p>
            <a:pPr marL="0" marR="0" indent="0" algn="l" defTabSz="2438400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4800" b="1" i="0" u="none" strike="noStrike" cap="none" spc="0" normalizeH="0" baseline="0">
                <a:ln>
                  <a:noFill/>
                </a:ln>
                <a:solidFill>
                  <a:srgbClr val="2F505A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Helvetica Neue"/>
              </a:rPr>
              <a:t>卢沟桥</a:t>
            </a:r>
            <a:endParaRPr kumimoji="0" lang="zh-CN" altLang="en-US" sz="4800" b="1" i="0" u="none" strike="noStrike" cap="none" spc="0" normalizeH="0" baseline="0">
              <a:ln>
                <a:noFill/>
              </a:ln>
              <a:solidFill>
                <a:srgbClr val="2F505A"/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Helvetica Neue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950" y="6170295"/>
            <a:ext cx="7722870" cy="51492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图片 16"/>
          <p:cNvPicPr/>
          <p:nvPr/>
        </p:nvPicPr>
        <p:blipFill>
          <a:blip r:embed="rId6"/>
          <a:stretch>
            <a:fillRect/>
          </a:stretch>
        </p:blipFill>
        <p:spPr>
          <a:xfrm>
            <a:off x="13197739" y="6170027"/>
            <a:ext cx="7687946" cy="514949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UNIT_TABLE_BEAUTIFY" val="smartTable{57d3bbbc-33a7-4163-85fe-e899b1401190}"/>
</p:tagLst>
</file>

<file path=ppt/tags/tag2.xml><?xml version="1.0" encoding="utf-8"?>
<p:tagLst xmlns:p="http://schemas.openxmlformats.org/presentationml/2006/main">
  <p:tag name="KSO_WM_UNIT_TABLE_BEAUTIFY" val="smartTable{57d3bbbc-33a7-4163-85fe-e899b1401190}"/>
</p:tagLst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400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2586</Words>
  <Application>WPS 演示</Application>
  <PresentationFormat>自定义</PresentationFormat>
  <Paragraphs>183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宋体</vt:lpstr>
      <vt:lpstr>Wingdings</vt:lpstr>
      <vt:lpstr>Helvetica Neue</vt:lpstr>
      <vt:lpstr>Helvetica Neue Medium</vt:lpstr>
      <vt:lpstr>微软雅黑</vt:lpstr>
      <vt:lpstr>Calibri</vt:lpstr>
      <vt:lpstr>Times New Roman</vt:lpstr>
      <vt:lpstr>Wingdings</vt:lpstr>
      <vt:lpstr>Arial Unicode MS</vt:lpstr>
      <vt:lpstr>等线</vt:lpstr>
      <vt:lpstr>等线 Light</vt:lpstr>
      <vt:lpstr>21_BasicWhite</vt:lpstr>
      <vt:lpstr>22_BasicWhite</vt:lpstr>
      <vt:lpstr>1_BasicWhite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挠挠</cp:lastModifiedBy>
  <cp:revision>45</cp:revision>
  <dcterms:created xsi:type="dcterms:W3CDTF">2020-05-27T13:19:00Z</dcterms:created>
  <dcterms:modified xsi:type="dcterms:W3CDTF">2020-07-11T03:40:42Z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