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1071" r:id="rId2"/>
    <p:sldId id="961" r:id="rId3"/>
    <p:sldId id="1072" r:id="rId4"/>
    <p:sldId id="4244" r:id="rId5"/>
    <p:sldId id="4245" r:id="rId6"/>
    <p:sldId id="4246" r:id="rId7"/>
    <p:sldId id="4247" r:id="rId8"/>
    <p:sldId id="4248" r:id="rId9"/>
    <p:sldId id="4250" r:id="rId10"/>
    <p:sldId id="4251" r:id="rId11"/>
    <p:sldId id="4240" r:id="rId12"/>
    <p:sldId id="4254" r:id="rId13"/>
    <p:sldId id="4256" r:id="rId14"/>
    <p:sldId id="4257" r:id="rId15"/>
    <p:sldId id="4258" r:id="rId16"/>
    <p:sldId id="4259" r:id="rId17"/>
    <p:sldId id="4260" r:id="rId18"/>
    <p:sldId id="4241" r:id="rId19"/>
    <p:sldId id="4261" r:id="rId20"/>
    <p:sldId id="4263" r:id="rId21"/>
    <p:sldId id="4262" r:id="rId22"/>
    <p:sldId id="4264" r:id="rId23"/>
    <p:sldId id="4265" r:id="rId24"/>
    <p:sldId id="4243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F"/>
    <a:srgbClr val="77D0FF"/>
    <a:srgbClr val="FFE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63" d="100"/>
          <a:sy n="63" d="100"/>
        </p:scale>
        <p:origin x="-72" y="-192"/>
      </p:cViewPr>
      <p:guideLst>
        <p:guide orient="horz" pos="38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79A54-0A0F-488E-A478-17967118AD8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B2449-B8B8-4E1A-A46A-025A5D9BD7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18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95031C-36FB-4BFB-B547-5049AC3C4D20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67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fld id="{8EBE660E-5CC2-4A50-916A-880C808B748D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3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95031C-36FB-4BFB-B547-5049AC3C4D20}" type="slidenum">
              <a:rPr lang="zh-CN" altLang="en-US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39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E3DB16-ADA3-4AB5-B982-5A6986623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BC79F8-80E5-43D3-958E-862886F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09AA24-58CF-47D2-94B8-CF00D278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EEB3A8-7FA9-4B05-8858-B6CD114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C95C5E-680B-4DA8-BA39-0AF0B3CD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" y="48815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74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8B4AA2-703C-4561-AB8A-C386BBC2E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264B8BA-52A4-47C2-A6D8-27ED26A42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D5FB4A-329D-4636-8F7B-7F7457DDB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0472DA-4467-4312-B29E-EA8ADDB5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846EE18-5E60-43B5-B23C-5F9E32D0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" y="53387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68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DF7F70-2822-4E2F-9118-E17A17D93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6542D9C-7CF5-4196-9798-443DD8DC2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73FB6A-DFCA-432F-B355-14362023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804EA0F-7806-4C92-AC66-AB6A4E04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BDF111-914A-4F79-AFC7-D1AAF710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" y="51863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95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" y="51863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1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793CF5-70D8-4AAC-916E-D7517465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50C6E0-77CB-4B86-AA0F-55D08C48C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30A6A6-2887-4ADE-B402-CCCB5352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698EE7-3BA9-4FCA-9E45-0E6040F4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069134-498E-40D8-AD40-19E0C1C3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" y="50339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66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81B02B-749F-4A67-A6CD-794C9577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A144F3B-E39A-4097-8B1E-EE82CAA49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3D443-248B-4D23-873E-A91DD5E4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FEDCF8D-EE02-44C1-AE77-BB263F2E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74B63D-2368-4FB3-9D39-1CA2E896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" y="53387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9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13EC8-9256-446B-88FE-89463390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B5AD47E-7DA4-4C60-A9B5-31AF9641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A4B2AE-9AE8-407B-B44B-3ED85F5CC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B6E3C3B-F566-4D2B-98DB-E532D017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6A734C-7CDE-492D-915D-898D2AB2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7FEB92-8307-4C0E-B312-B4719037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" y="51863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195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0E429E-7362-402E-A6A6-B91503D6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97CCAD-E75E-4C13-8FF2-339AC6D5B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F49F729-EDF4-4918-ADFD-2634C9648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D4A3E2B-ECFE-4334-BF6F-F1A0F4F83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7662F9-3648-4C06-BD67-AE2665E50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DADCB18-7AF2-47A4-BBAC-EBD7C15E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AD19BD1-98D0-45DE-B1E7-3AD2D553F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B410386-F202-461C-AD8B-39CFF167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" y="48815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5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D9E53A-33B0-4843-A85E-4E43E20B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BDCEBA-F172-4AD7-AE62-1DEE7370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FC2D09E-31B3-4F93-8EF8-39BAEF587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A0747C-21EE-4D26-8E7D-A39AAE23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" y="53387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85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BDAC5C7-71BA-41FF-BFC8-FABE00A7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63552FC-D0EC-4F1D-A4FE-83BD81D8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4FCEADB-D232-4FD0-8EE7-4181C3A9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" y="53387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71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862D1D-B36D-4BB3-98E2-971E09B6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BF14E2-91F7-472A-A52F-F36448346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E53A0FE-99F8-420D-83E7-41D9EF1D0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9843D6-87B0-4092-AA14-40899F2B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EA015C-2C65-43DF-A726-2B8ACACA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17FE07B-B208-4940-8FB1-771401A5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" y="53387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6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70160F-5EC7-4760-A532-65D0E759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EB43EF3-583A-48F5-9E54-F53585F07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C2E285C-E25A-47D0-8A41-E8711C09E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466022-DDE3-424B-82FE-3730A6CD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2F4F305-50E4-4084-BDCE-F3493104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5AEA4E5-A09D-440A-B328-8C1B2B1A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C:\Users\pmac\Desktop\Athena\知行计划\知行计划LOGO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" y="488158"/>
            <a:ext cx="995998" cy="54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17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646502D-2441-48A8-9566-65C335C6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9B21A94-AD4D-405D-969A-8057D5F1D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D823D6-BEBF-4E85-B51D-009B486CD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3F917-36CF-4282-ACBA-DB33950B72C0}" type="datetimeFigureOut">
              <a:rPr lang="zh-CN" altLang="en-US" smtClean="0"/>
              <a:t>2019/6/25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EC48C1B-2DCA-41B1-9B74-018E89A8E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4025C2-6212-45BE-911C-BEF359F9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86A4B-10F1-4E0F-91BC-4528AE85DA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https://refintiv.us.newsweaver.com/files/200/1001530/1014264/480595/169d5a56c23807547532f5a3/refinitiv_tm_rgb_2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875001" y="5809672"/>
            <a:ext cx="1703388" cy="639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81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纯音乐 - 阿兰蒂斯之恋 - aranjuez mon auour">
            <a:hlinkClick r:id="" action="ppaction://media"/>
            <a:extLst>
              <a:ext uri="{FF2B5EF4-FFF2-40B4-BE49-F238E27FC236}">
                <a16:creationId xmlns:a16="http://schemas.microsoft.com/office/drawing/2014/main" xmlns="" id="{C379C96C-CFFD-4D89-86D0-66952CB42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-901700"/>
            <a:ext cx="609600" cy="609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618EADB-67BB-4E15-BA60-62CFE7576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83" y="601280"/>
            <a:ext cx="4788039" cy="4788039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8922A55C-6D32-4505-9CC2-EBCCEE94E0A2}"/>
              </a:ext>
            </a:extLst>
          </p:cNvPr>
          <p:cNvSpPr/>
          <p:nvPr/>
        </p:nvSpPr>
        <p:spPr>
          <a:xfrm>
            <a:off x="1312178" y="4637472"/>
            <a:ext cx="1866901" cy="365671"/>
          </a:xfrm>
          <a:prstGeom prst="roundRect">
            <a:avLst>
              <a:gd name="adj" fmla="val 30600"/>
            </a:avLst>
          </a:prstGeom>
          <a:solidFill>
            <a:srgbClr val="FFE12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6"/>
          <p:cNvSpPr/>
          <p:nvPr/>
        </p:nvSpPr>
        <p:spPr>
          <a:xfrm>
            <a:off x="848583" y="2400859"/>
            <a:ext cx="5284436" cy="1308100"/>
          </a:xfrm>
          <a:prstGeom prst="roundRect">
            <a:avLst>
              <a:gd name="adj" fmla="val 23277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en-US" altLang="zh-CN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pPr algn="ctr"/>
            <a:endParaRPr lang="zh-CN" altLang="en-US" sz="6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42AE8290-8890-4ECA-852E-3E1CF8177ABF}"/>
              </a:ext>
            </a:extLst>
          </p:cNvPr>
          <p:cNvSpPr/>
          <p:nvPr/>
        </p:nvSpPr>
        <p:spPr>
          <a:xfrm>
            <a:off x="3600576" y="4630136"/>
            <a:ext cx="1866901" cy="365671"/>
          </a:xfrm>
          <a:prstGeom prst="roundRect">
            <a:avLst>
              <a:gd name="adj" fmla="val 30600"/>
            </a:avLst>
          </a:prstGeom>
          <a:solidFill>
            <a:srgbClr val="FFE12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337007" y="2393190"/>
            <a:ext cx="4307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垃圾分类</a:t>
            </a:r>
            <a:endParaRPr lang="zh-CN" altLang="en-US" sz="8000" b="1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5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162077" y="523096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垃圾的处理方法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28" name="矩形: 圆角 4"/>
          <p:cNvSpPr/>
          <p:nvPr/>
        </p:nvSpPr>
        <p:spPr>
          <a:xfrm>
            <a:off x="686488" y="1675091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堆肥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等腰三角形 23"/>
          <p:cNvSpPr/>
          <p:nvPr/>
        </p:nvSpPr>
        <p:spPr>
          <a:xfrm rot="16200000">
            <a:off x="6561730" y="2272000"/>
            <a:ext cx="3575037" cy="2389096"/>
          </a:xfrm>
          <a:custGeom>
            <a:avLst/>
            <a:gdLst>
              <a:gd name="connsiteX0" fmla="*/ 3575037 w 3575037"/>
              <a:gd name="connsiteY0" fmla="*/ 2389096 h 2389096"/>
              <a:gd name="connsiteX1" fmla="*/ 1800030 w 3575037"/>
              <a:gd name="connsiteY1" fmla="*/ 2389096 h 2389096"/>
              <a:gd name="connsiteX2" fmla="*/ 0 w 3575037"/>
              <a:gd name="connsiteY2" fmla="*/ 571140 h 2389096"/>
              <a:gd name="connsiteX3" fmla="*/ 1609527 w 3575037"/>
              <a:gd name="connsiteY3" fmla="*/ 0 h 2389096"/>
              <a:gd name="connsiteX4" fmla="*/ 3575037 w 3575037"/>
              <a:gd name="connsiteY4" fmla="*/ 2389096 h 238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37" h="2389096">
                <a:moveTo>
                  <a:pt x="3575037" y="2389096"/>
                </a:moveTo>
                <a:lnTo>
                  <a:pt x="1800030" y="2389096"/>
                </a:lnTo>
                <a:lnTo>
                  <a:pt x="0" y="571140"/>
                </a:lnTo>
                <a:lnTo>
                  <a:pt x="1609527" y="0"/>
                </a:lnTo>
                <a:lnTo>
                  <a:pt x="3575037" y="238909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0" name="等腰三角形 29"/>
          <p:cNvSpPr/>
          <p:nvPr/>
        </p:nvSpPr>
        <p:spPr>
          <a:xfrm rot="16200000">
            <a:off x="5828249" y="2485573"/>
            <a:ext cx="1809945" cy="575035"/>
          </a:xfrm>
          <a:prstGeom prst="triangle">
            <a:avLst>
              <a:gd name="adj" fmla="val 842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1" name="矩形 30"/>
          <p:cNvSpPr/>
          <p:nvPr/>
        </p:nvSpPr>
        <p:spPr>
          <a:xfrm>
            <a:off x="6780423" y="1673985"/>
            <a:ext cx="2762250" cy="1781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112" y="1769429"/>
            <a:ext cx="2452688" cy="1590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3" name="等腰三角形 32"/>
          <p:cNvSpPr/>
          <p:nvPr/>
        </p:nvSpPr>
        <p:spPr>
          <a:xfrm rot="5400000" flipV="1">
            <a:off x="6536458" y="4099219"/>
            <a:ext cx="1809945" cy="575035"/>
          </a:xfrm>
          <a:prstGeom prst="triangle">
            <a:avLst>
              <a:gd name="adj" fmla="val 842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4" name="矩形 33"/>
          <p:cNvSpPr/>
          <p:nvPr/>
        </p:nvSpPr>
        <p:spPr>
          <a:xfrm>
            <a:off x="7488632" y="3726901"/>
            <a:ext cx="2762250" cy="1781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983" y="3865297"/>
            <a:ext cx="2459532" cy="1514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等腰三角形 35"/>
          <p:cNvSpPr/>
          <p:nvPr/>
        </p:nvSpPr>
        <p:spPr>
          <a:xfrm rot="5400000" flipH="1">
            <a:off x="9678263" y="4296721"/>
            <a:ext cx="1801907" cy="65442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等腰三角形 12"/>
          <p:cNvSpPr/>
          <p:nvPr/>
        </p:nvSpPr>
        <p:spPr>
          <a:xfrm rot="5400000">
            <a:off x="2158788" y="2281303"/>
            <a:ext cx="3369620" cy="4353195"/>
          </a:xfrm>
          <a:custGeom>
            <a:avLst/>
            <a:gdLst/>
            <a:ahLst/>
            <a:cxnLst/>
            <a:rect l="l" t="t" r="r" b="b"/>
            <a:pathLst>
              <a:path w="2914650" h="3765422">
                <a:moveTo>
                  <a:pt x="0" y="3689204"/>
                </a:moveTo>
                <a:lnTo>
                  <a:pt x="0" y="345965"/>
                </a:lnTo>
                <a:cubicBezTo>
                  <a:pt x="0" y="303871"/>
                  <a:pt x="34124" y="269747"/>
                  <a:pt x="76218" y="269747"/>
                </a:cubicBezTo>
                <a:lnTo>
                  <a:pt x="1111442" y="269747"/>
                </a:lnTo>
                <a:lnTo>
                  <a:pt x="1457326" y="0"/>
                </a:lnTo>
                <a:lnTo>
                  <a:pt x="1803210" y="269747"/>
                </a:lnTo>
                <a:lnTo>
                  <a:pt x="2838432" y="269747"/>
                </a:lnTo>
                <a:cubicBezTo>
                  <a:pt x="2880526" y="269747"/>
                  <a:pt x="2914650" y="303871"/>
                  <a:pt x="2914650" y="345965"/>
                </a:cubicBezTo>
                <a:lnTo>
                  <a:pt x="2914650" y="3689204"/>
                </a:lnTo>
                <a:cubicBezTo>
                  <a:pt x="2914650" y="3731298"/>
                  <a:pt x="2880526" y="3765422"/>
                  <a:pt x="2838432" y="3765422"/>
                </a:cubicBezTo>
                <a:lnTo>
                  <a:pt x="76218" y="3765422"/>
                </a:lnTo>
                <a:cubicBezTo>
                  <a:pt x="34124" y="3765422"/>
                  <a:pt x="0" y="3731298"/>
                  <a:pt x="0" y="3689204"/>
                </a:cubicBezTo>
                <a:close/>
              </a:path>
            </a:pathLst>
          </a:cu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8" name="TextBox 37"/>
          <p:cNvSpPr txBox="1"/>
          <p:nvPr/>
        </p:nvSpPr>
        <p:spPr>
          <a:xfrm>
            <a:off x="1742590" y="2841807"/>
            <a:ext cx="3828099" cy="33009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垃圾堆积成堆，放入发酵池中保温至70℃储存、发酵，借助垃圾中微生物分解的能力，将有机物分解成无机养分。经过堆肥处理后，生活垃圾变成卫生的、无味的腐殖质，既解决垃圾的出路，又可达到再资源化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但是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生活垃圾堆肥量大，养分含量低，长期使用易造成土壤板结和地下水质变坏，所以，堆肥的规模不易太大。 而且堆肥中的重金属有可能对土壤造成污染。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6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45333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3" grpId="0" animBg="1"/>
          <p:bldP spid="34" grpId="0" animBg="1"/>
          <p:bldP spid="36" grpId="0" animBg="1"/>
          <p:bldP spid="3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9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3" grpId="0" animBg="1"/>
          <p:bldP spid="34" grpId="0" animBg="1"/>
          <p:bldP spid="36" grpId="0" animBg="1"/>
          <p:bldP spid="37" grpId="0" animBg="1"/>
          <p:bldP spid="3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95">
            <a:extLst>
              <a:ext uri="{FF2B5EF4-FFF2-40B4-BE49-F238E27FC236}">
                <a16:creationId xmlns:a16="http://schemas.microsoft.com/office/drawing/2014/main" xmlns="" id="{723F3827-3A40-468D-8AA2-1191AD965AA3}"/>
              </a:ext>
            </a:extLst>
          </p:cNvPr>
          <p:cNvSpPr/>
          <p:nvPr/>
        </p:nvSpPr>
        <p:spPr>
          <a:xfrm>
            <a:off x="5598135" y="2670602"/>
            <a:ext cx="3466875" cy="1745393"/>
          </a:xfrm>
          <a:prstGeom prst="roundRect">
            <a:avLst/>
          </a:prstGeom>
          <a:solidFill>
            <a:srgbClr val="ABE1FF"/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467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E5149C-6E7D-483B-AA68-F245D5E9E0F7}"/>
              </a:ext>
            </a:extLst>
          </p:cNvPr>
          <p:cNvSpPr txBox="1"/>
          <p:nvPr/>
        </p:nvSpPr>
        <p:spPr>
          <a:xfrm>
            <a:off x="6159500" y="2914355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PART 02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BBE13D4-F05B-40BE-B84D-53252C4947D4}"/>
              </a:ext>
            </a:extLst>
          </p:cNvPr>
          <p:cNvSpPr/>
          <p:nvPr/>
        </p:nvSpPr>
        <p:spPr>
          <a:xfrm>
            <a:off x="6418503" y="3683798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垃圾的分类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A787F7-092A-43D2-8FA4-19FF21F82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9" y="701058"/>
            <a:ext cx="4788039" cy="47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/>
          <p:nvPr/>
        </p:nvGrpSpPr>
        <p:grpSpPr>
          <a:xfrm>
            <a:off x="2056775" y="2350749"/>
            <a:ext cx="8096376" cy="1300163"/>
            <a:chOff x="-1123401" y="2523132"/>
            <a:chExt cx="11282033" cy="1811734"/>
          </a:xfrm>
        </p:grpSpPr>
        <p:sp>
          <p:nvSpPr>
            <p:cNvPr id="7" name="Freeform 23"/>
            <p:cNvSpPr/>
            <p:nvPr/>
          </p:nvSpPr>
          <p:spPr>
            <a:xfrm>
              <a:off x="2033366" y="2523132"/>
              <a:ext cx="1811734" cy="1811734"/>
            </a:xfrm>
            <a:custGeom>
              <a:avLst/>
              <a:gdLst>
                <a:gd name="connsiteX0" fmla="*/ 0 w 1811734"/>
                <a:gd name="connsiteY0" fmla="*/ 905867 h 1811734"/>
                <a:gd name="connsiteX1" fmla="*/ 905867 w 1811734"/>
                <a:gd name="connsiteY1" fmla="*/ 0 h 1811734"/>
                <a:gd name="connsiteX2" fmla="*/ 1811734 w 1811734"/>
                <a:gd name="connsiteY2" fmla="*/ 905867 h 1811734"/>
                <a:gd name="connsiteX3" fmla="*/ 905867 w 1811734"/>
                <a:gd name="connsiteY3" fmla="*/ 1811734 h 1811734"/>
                <a:gd name="connsiteX4" fmla="*/ 0 w 1811734"/>
                <a:gd name="connsiteY4" fmla="*/ 905867 h 18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34" h="1811734">
                  <a:moveTo>
                    <a:pt x="0" y="905867"/>
                  </a:moveTo>
                  <a:cubicBezTo>
                    <a:pt x="0" y="405570"/>
                    <a:pt x="405570" y="0"/>
                    <a:pt x="905867" y="0"/>
                  </a:cubicBezTo>
                  <a:cubicBezTo>
                    <a:pt x="1406164" y="0"/>
                    <a:pt x="1811734" y="405570"/>
                    <a:pt x="1811734" y="905867"/>
                  </a:cubicBezTo>
                  <a:cubicBezTo>
                    <a:pt x="1811734" y="1406164"/>
                    <a:pt x="1406164" y="1811734"/>
                    <a:pt x="905867" y="1811734"/>
                  </a:cubicBezTo>
                  <a:cubicBezTo>
                    <a:pt x="405570" y="1811734"/>
                    <a:pt x="0" y="1406164"/>
                    <a:pt x="0" y="9058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501" tIns="274501" rIns="274501" bIns="274501" numCol="1" spcCol="1270" anchor="ctr" anchorCtr="0">
              <a:noAutofit/>
            </a:bodyPr>
            <a:lstStyle/>
            <a:p>
              <a:pPr algn="just" defTabSz="1543685">
                <a:lnSpc>
                  <a:spcPct val="120000"/>
                </a:lnSpc>
                <a:spcAft>
                  <a:spcPct val="35000"/>
                </a:spcAft>
              </a:pPr>
              <a:endParaRPr lang="en-GB" sz="78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>
              <a:off x="5190132" y="2523132"/>
              <a:ext cx="1811734" cy="1811734"/>
            </a:xfrm>
            <a:custGeom>
              <a:avLst/>
              <a:gdLst>
                <a:gd name="connsiteX0" fmla="*/ 0 w 1811734"/>
                <a:gd name="connsiteY0" fmla="*/ 905867 h 1811734"/>
                <a:gd name="connsiteX1" fmla="*/ 905867 w 1811734"/>
                <a:gd name="connsiteY1" fmla="*/ 0 h 1811734"/>
                <a:gd name="connsiteX2" fmla="*/ 1811734 w 1811734"/>
                <a:gd name="connsiteY2" fmla="*/ 905867 h 1811734"/>
                <a:gd name="connsiteX3" fmla="*/ 905867 w 1811734"/>
                <a:gd name="connsiteY3" fmla="*/ 1811734 h 1811734"/>
                <a:gd name="connsiteX4" fmla="*/ 0 w 1811734"/>
                <a:gd name="connsiteY4" fmla="*/ 905867 h 18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34" h="1811734">
                  <a:moveTo>
                    <a:pt x="0" y="905867"/>
                  </a:moveTo>
                  <a:cubicBezTo>
                    <a:pt x="0" y="405570"/>
                    <a:pt x="405570" y="0"/>
                    <a:pt x="905867" y="0"/>
                  </a:cubicBezTo>
                  <a:cubicBezTo>
                    <a:pt x="1406164" y="0"/>
                    <a:pt x="1811734" y="405570"/>
                    <a:pt x="1811734" y="905867"/>
                  </a:cubicBezTo>
                  <a:cubicBezTo>
                    <a:pt x="1811734" y="1406164"/>
                    <a:pt x="1406164" y="1811734"/>
                    <a:pt x="905867" y="1811734"/>
                  </a:cubicBezTo>
                  <a:cubicBezTo>
                    <a:pt x="405570" y="1811734"/>
                    <a:pt x="0" y="1406164"/>
                    <a:pt x="0" y="9058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501" tIns="274501" rIns="274501" bIns="274501" numCol="1" spcCol="1270" anchor="ctr" anchorCtr="0">
              <a:noAutofit/>
            </a:bodyPr>
            <a:lstStyle/>
            <a:p>
              <a:pPr algn="just" defTabSz="1543685">
                <a:lnSpc>
                  <a:spcPct val="120000"/>
                </a:lnSpc>
                <a:spcAft>
                  <a:spcPct val="35000"/>
                </a:spcAft>
              </a:pPr>
              <a:endParaRPr lang="en-GB" sz="78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27"/>
            <p:cNvSpPr/>
            <p:nvPr/>
          </p:nvSpPr>
          <p:spPr>
            <a:xfrm>
              <a:off x="8346898" y="2523132"/>
              <a:ext cx="1811734" cy="1811734"/>
            </a:xfrm>
            <a:custGeom>
              <a:avLst/>
              <a:gdLst>
                <a:gd name="connsiteX0" fmla="*/ 0 w 1811734"/>
                <a:gd name="connsiteY0" fmla="*/ 905867 h 1811734"/>
                <a:gd name="connsiteX1" fmla="*/ 905867 w 1811734"/>
                <a:gd name="connsiteY1" fmla="*/ 0 h 1811734"/>
                <a:gd name="connsiteX2" fmla="*/ 1811734 w 1811734"/>
                <a:gd name="connsiteY2" fmla="*/ 905867 h 1811734"/>
                <a:gd name="connsiteX3" fmla="*/ 905867 w 1811734"/>
                <a:gd name="connsiteY3" fmla="*/ 1811734 h 1811734"/>
                <a:gd name="connsiteX4" fmla="*/ 0 w 1811734"/>
                <a:gd name="connsiteY4" fmla="*/ 905867 h 18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34" h="1811734">
                  <a:moveTo>
                    <a:pt x="0" y="905867"/>
                  </a:moveTo>
                  <a:cubicBezTo>
                    <a:pt x="0" y="405570"/>
                    <a:pt x="405570" y="0"/>
                    <a:pt x="905867" y="0"/>
                  </a:cubicBezTo>
                  <a:cubicBezTo>
                    <a:pt x="1406164" y="0"/>
                    <a:pt x="1811734" y="405570"/>
                    <a:pt x="1811734" y="905867"/>
                  </a:cubicBezTo>
                  <a:cubicBezTo>
                    <a:pt x="1811734" y="1406164"/>
                    <a:pt x="1406164" y="1811734"/>
                    <a:pt x="905867" y="1811734"/>
                  </a:cubicBezTo>
                  <a:cubicBezTo>
                    <a:pt x="405570" y="1811734"/>
                    <a:pt x="0" y="1406164"/>
                    <a:pt x="0" y="9058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501" tIns="274501" rIns="274501" bIns="274501" numCol="1" spcCol="1270" anchor="ctr" anchorCtr="0">
              <a:noAutofit/>
            </a:bodyPr>
            <a:lstStyle/>
            <a:p>
              <a:pPr algn="just" defTabSz="1543685">
                <a:lnSpc>
                  <a:spcPct val="120000"/>
                </a:lnSpc>
                <a:spcAft>
                  <a:spcPct val="35000"/>
                </a:spcAft>
              </a:pPr>
              <a:endParaRPr lang="en-GB" sz="78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28"/>
            <p:cNvSpPr/>
            <p:nvPr/>
          </p:nvSpPr>
          <p:spPr>
            <a:xfrm>
              <a:off x="-1123401" y="2523132"/>
              <a:ext cx="1811734" cy="1811734"/>
            </a:xfrm>
            <a:custGeom>
              <a:avLst/>
              <a:gdLst>
                <a:gd name="connsiteX0" fmla="*/ 0 w 1811734"/>
                <a:gd name="connsiteY0" fmla="*/ 905867 h 1811734"/>
                <a:gd name="connsiteX1" fmla="*/ 905867 w 1811734"/>
                <a:gd name="connsiteY1" fmla="*/ 0 h 1811734"/>
                <a:gd name="connsiteX2" fmla="*/ 1811734 w 1811734"/>
                <a:gd name="connsiteY2" fmla="*/ 905867 h 1811734"/>
                <a:gd name="connsiteX3" fmla="*/ 905867 w 1811734"/>
                <a:gd name="connsiteY3" fmla="*/ 1811734 h 1811734"/>
                <a:gd name="connsiteX4" fmla="*/ 0 w 1811734"/>
                <a:gd name="connsiteY4" fmla="*/ 905867 h 18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34" h="1811734">
                  <a:moveTo>
                    <a:pt x="0" y="905867"/>
                  </a:moveTo>
                  <a:cubicBezTo>
                    <a:pt x="0" y="405570"/>
                    <a:pt x="405570" y="0"/>
                    <a:pt x="905867" y="0"/>
                  </a:cubicBezTo>
                  <a:cubicBezTo>
                    <a:pt x="1406164" y="0"/>
                    <a:pt x="1811734" y="405570"/>
                    <a:pt x="1811734" y="905867"/>
                  </a:cubicBezTo>
                  <a:cubicBezTo>
                    <a:pt x="1811734" y="1406164"/>
                    <a:pt x="1406164" y="1811734"/>
                    <a:pt x="905867" y="1811734"/>
                  </a:cubicBezTo>
                  <a:cubicBezTo>
                    <a:pt x="405570" y="1811734"/>
                    <a:pt x="0" y="1406164"/>
                    <a:pt x="0" y="90586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501" tIns="274501" rIns="274501" bIns="274501" numCol="1" spcCol="1270" anchor="ctr" anchorCtr="0">
              <a:noAutofit/>
            </a:bodyPr>
            <a:lstStyle/>
            <a:p>
              <a:pPr algn="just" defTabSz="1543685">
                <a:lnSpc>
                  <a:spcPct val="120000"/>
                </a:lnSpc>
                <a:spcAft>
                  <a:spcPct val="35000"/>
                </a:spcAft>
              </a:pPr>
              <a:endParaRPr lang="en-GB" sz="78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2" descr="C:\Users\U6063884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083" y="2503424"/>
            <a:ext cx="864873" cy="1039907"/>
          </a:xfrm>
          <a:prstGeom prst="rect">
            <a:avLst/>
          </a:prstGeom>
          <a:noFill/>
        </p:spPr>
      </p:pic>
      <p:pic>
        <p:nvPicPr>
          <p:cNvPr id="12" name="Picture 3" descr="C:\Users\U6063884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0083" y="2498941"/>
            <a:ext cx="868602" cy="1044390"/>
          </a:xfrm>
          <a:prstGeom prst="rect">
            <a:avLst/>
          </a:prstGeom>
          <a:noFill/>
        </p:spPr>
      </p:pic>
      <p:pic>
        <p:nvPicPr>
          <p:cNvPr id="13" name="Picture 4" descr="C:\Users\U6063884\Desktop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3177" y="2519327"/>
            <a:ext cx="851647" cy="1024004"/>
          </a:xfrm>
          <a:prstGeom prst="rect">
            <a:avLst/>
          </a:prstGeom>
          <a:noFill/>
        </p:spPr>
      </p:pic>
      <p:pic>
        <p:nvPicPr>
          <p:cNvPr id="14" name="Picture 5" descr="C:\Users\U6063884\Desktop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2047" y="2516771"/>
            <a:ext cx="853774" cy="10265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20813" y="3845458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可回收垃圾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Straight Connector 43"/>
          <p:cNvCxnSpPr/>
          <p:nvPr/>
        </p:nvCxnSpPr>
        <p:spPr>
          <a:xfrm>
            <a:off x="1583959" y="4686095"/>
            <a:ext cx="90240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32442" y="3900858"/>
            <a:ext cx="923330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>
              <a:lnSpc>
                <a:spcPct val="80000"/>
              </a:lnSpc>
              <a:buFontTx/>
              <a:buNone/>
            </a:pP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其余垃圾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5509" y="3900858"/>
            <a:ext cx="923330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>
              <a:lnSpc>
                <a:spcPct val="80000"/>
              </a:lnSpc>
              <a:buFontTx/>
              <a:buNone/>
            </a:pP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有害垃圾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8577" y="3845458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厨余垃圾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5"/>
          <p:cNvSpPr txBox="1"/>
          <p:nvPr/>
        </p:nvSpPr>
        <p:spPr>
          <a:xfrm>
            <a:off x="5084923" y="523096"/>
            <a:ext cx="202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垃圾分类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91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3409852" y="2081977"/>
            <a:ext cx="247650" cy="247650"/>
          </a:xfrm>
          <a:prstGeom prst="ellipse">
            <a:avLst/>
          </a:prstGeom>
          <a:solidFill>
            <a:srgbClr val="F4D421"/>
          </a:solidFill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8"/>
          <p:cNvSpPr txBox="1"/>
          <p:nvPr/>
        </p:nvSpPr>
        <p:spPr>
          <a:xfrm>
            <a:off x="3711388" y="2034988"/>
            <a:ext cx="576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包括剩菜剩饭、骨头、菜根菜叶、果皮等食品类废物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这些废弃物经过堆肥处理，可生产有机肥料。</a:t>
            </a:r>
            <a:endParaRPr lang="zh-CN" altLang="en-US" sz="20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5" name="组合 29"/>
          <p:cNvGrpSpPr/>
          <p:nvPr/>
        </p:nvGrpSpPr>
        <p:grpSpPr>
          <a:xfrm>
            <a:off x="3604723" y="2989375"/>
            <a:ext cx="5478400" cy="3018630"/>
            <a:chOff x="228600" y="942975"/>
            <a:chExt cx="4972050" cy="25622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矩形 28"/>
            <p:cNvSpPr/>
            <p:nvPr/>
          </p:nvSpPr>
          <p:spPr>
            <a:xfrm>
              <a:off x="228600" y="942975"/>
              <a:ext cx="4972050" cy="2562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71" y="1066799"/>
              <a:ext cx="3713698" cy="2314575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sp>
        <p:nvSpPr>
          <p:cNvPr id="8" name="矩形: 圆角 4"/>
          <p:cNvSpPr/>
          <p:nvPr/>
        </p:nvSpPr>
        <p:spPr>
          <a:xfrm>
            <a:off x="4420051" y="971910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厨余垃圾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U6063884\Desktop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39" y="949496"/>
            <a:ext cx="669169" cy="804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3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/>
          <p:cNvSpPr/>
          <p:nvPr/>
        </p:nvSpPr>
        <p:spPr>
          <a:xfrm>
            <a:off x="4420051" y="971910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有害垃圾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 descr="C:\Users\U6063884\Desktop\3.png"/>
          <p:cNvPicPr>
            <a:picLocks noChangeAspect="1" noChangeArrowheads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3443493" y="1015617"/>
            <a:ext cx="559184" cy="672353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864764" y="5178951"/>
            <a:ext cx="6566976" cy="1385398"/>
          </a:xfrm>
          <a:prstGeom prst="rect">
            <a:avLst/>
          </a:prstGeom>
        </p:spPr>
        <p:txBody>
          <a:bodyPr wrap="square" lIns="91840" tIns="45920" rIns="91840" bIns="459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国电池年消耗量为30亿只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无回收而丢失铜740吨、锌1.6万吨、锰粉9.7万吨。电池中含有大量的重金属汞、锰、镉、铅、锌等，处理方法不当，进入土壤、空气和水体中造成严重的污染。目前我国回收处理废旧电池的企业还很少，回收率不足2%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因此很多环保人士收集了废旧电池之后无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害</a:t>
            </a:r>
            <a:r>
              <a:rPr lang="zh-CN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2"/>
          <p:cNvSpPr/>
          <p:nvPr/>
        </p:nvSpPr>
        <p:spPr>
          <a:xfrm>
            <a:off x="8933172" y="2016177"/>
            <a:ext cx="1663440" cy="16647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216136" y="2140518"/>
            <a:ext cx="1663440" cy="16647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9" rIns="102916" bIns="51459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109340" y="3107720"/>
            <a:ext cx="1663440" cy="166479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924535" y="2092317"/>
            <a:ext cx="1663440" cy="166479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916" tIns="51459" rIns="102916" bIns="51459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925027" y="3270542"/>
            <a:ext cx="1663440" cy="16647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6"/>
          <p:cNvGrpSpPr/>
          <p:nvPr/>
        </p:nvGrpSpPr>
        <p:grpSpPr>
          <a:xfrm>
            <a:off x="3447528" y="3386130"/>
            <a:ext cx="994528" cy="1307636"/>
            <a:chOff x="4124325" y="1466850"/>
            <a:chExt cx="1422623" cy="1870512"/>
          </a:xfrm>
        </p:grpSpPr>
        <p:grpSp>
          <p:nvGrpSpPr>
            <p:cNvPr id="43" name="组合 4"/>
            <p:cNvGrpSpPr/>
            <p:nvPr/>
          </p:nvGrpSpPr>
          <p:grpSpPr>
            <a:xfrm>
              <a:off x="4124325" y="1466850"/>
              <a:ext cx="1419225" cy="1419225"/>
              <a:chOff x="4124325" y="1466850"/>
              <a:chExt cx="1419225" cy="1419225"/>
            </a:xfrm>
          </p:grpSpPr>
          <p:sp>
            <p:nvSpPr>
              <p:cNvPr id="45" name="圆角矩形 3"/>
              <p:cNvSpPr/>
              <p:nvPr/>
            </p:nvSpPr>
            <p:spPr>
              <a:xfrm>
                <a:off x="4124325" y="1466850"/>
                <a:ext cx="1419225" cy="1419225"/>
              </a:xfrm>
              <a:prstGeom prst="roundRect">
                <a:avLst>
                  <a:gd name="adj" fmla="val 8613"/>
                </a:avLst>
              </a:prstGeom>
              <a:solidFill>
                <a:schemeClr val="bg1"/>
              </a:solidFill>
              <a:ln w="38100">
                <a:solidFill>
                  <a:srgbClr val="FD3F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46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9576" y="1600200"/>
                <a:ext cx="1209674" cy="120967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4199386" y="2941128"/>
              <a:ext cx="1347562" cy="3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D3F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废灯管</a:t>
              </a:r>
            </a:p>
          </p:txBody>
        </p:sp>
      </p:grpSp>
      <p:grpSp>
        <p:nvGrpSpPr>
          <p:cNvPr id="47" name="组合 11"/>
          <p:cNvGrpSpPr/>
          <p:nvPr/>
        </p:nvGrpSpPr>
        <p:grpSpPr>
          <a:xfrm>
            <a:off x="5336784" y="2388898"/>
            <a:ext cx="897066" cy="1194245"/>
            <a:chOff x="2714625" y="533400"/>
            <a:chExt cx="1425261" cy="1897420"/>
          </a:xfrm>
        </p:grpSpPr>
        <p:grpSp>
          <p:nvGrpSpPr>
            <p:cNvPr id="48" name="组合 9"/>
            <p:cNvGrpSpPr/>
            <p:nvPr/>
          </p:nvGrpSpPr>
          <p:grpSpPr>
            <a:xfrm>
              <a:off x="2714625" y="533400"/>
              <a:ext cx="1419225" cy="1419225"/>
              <a:chOff x="2781300" y="561975"/>
              <a:chExt cx="1419225" cy="1419225"/>
            </a:xfrm>
          </p:grpSpPr>
          <p:sp>
            <p:nvSpPr>
              <p:cNvPr id="50" name="圆角矩形 8"/>
              <p:cNvSpPr/>
              <p:nvPr/>
            </p:nvSpPr>
            <p:spPr>
              <a:xfrm>
                <a:off x="2781300" y="561975"/>
                <a:ext cx="1419225" cy="1419225"/>
              </a:xfrm>
              <a:prstGeom prst="roundRect">
                <a:avLst>
                  <a:gd name="adj" fmla="val 8613"/>
                </a:avLst>
              </a:prstGeom>
              <a:solidFill>
                <a:schemeClr val="bg1"/>
              </a:solidFill>
              <a:ln w="38100">
                <a:solidFill>
                  <a:srgbClr val="FD3F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51" name="图片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6" t="5779" r="12036" b="4152"/>
              <a:stretch/>
            </p:blipFill>
            <p:spPr>
              <a:xfrm>
                <a:off x="3009900" y="700038"/>
                <a:ext cx="1047750" cy="1128761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721867" y="1990723"/>
              <a:ext cx="1418019" cy="440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D3F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废电池</a:t>
              </a:r>
            </a:p>
          </p:txBody>
        </p:sp>
      </p:grpSp>
      <p:grpSp>
        <p:nvGrpSpPr>
          <p:cNvPr id="52" name="组合 16"/>
          <p:cNvGrpSpPr/>
          <p:nvPr/>
        </p:nvGrpSpPr>
        <p:grpSpPr>
          <a:xfrm>
            <a:off x="9349384" y="2315444"/>
            <a:ext cx="914859" cy="1261276"/>
            <a:chOff x="4701997" y="523875"/>
            <a:chExt cx="1451153" cy="2000641"/>
          </a:xfrm>
        </p:grpSpPr>
        <p:grpSp>
          <p:nvGrpSpPr>
            <p:cNvPr id="53" name="组合 14"/>
            <p:cNvGrpSpPr/>
            <p:nvPr/>
          </p:nvGrpSpPr>
          <p:grpSpPr>
            <a:xfrm>
              <a:off x="4733925" y="523875"/>
              <a:ext cx="1419225" cy="1419225"/>
              <a:chOff x="4733925" y="523875"/>
              <a:chExt cx="1419225" cy="1419225"/>
            </a:xfrm>
          </p:grpSpPr>
          <p:sp>
            <p:nvSpPr>
              <p:cNvPr id="55" name="圆角矩形 13"/>
              <p:cNvSpPr/>
              <p:nvPr/>
            </p:nvSpPr>
            <p:spPr>
              <a:xfrm>
                <a:off x="4733925" y="523875"/>
                <a:ext cx="1419225" cy="1419225"/>
              </a:xfrm>
              <a:prstGeom prst="roundRect">
                <a:avLst>
                  <a:gd name="adj" fmla="val 8613"/>
                </a:avLst>
              </a:prstGeom>
              <a:solidFill>
                <a:schemeClr val="bg1"/>
              </a:solidFill>
              <a:ln w="38100">
                <a:solidFill>
                  <a:srgbClr val="FD3F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56" name="图片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630" y="609600"/>
                <a:ext cx="1244320" cy="1244320"/>
              </a:xfrm>
              <a:prstGeom prst="rect">
                <a:avLst/>
              </a:prstGeom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4701997" y="2000657"/>
              <a:ext cx="1446627" cy="52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D3F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杀虫剂</a:t>
              </a:r>
            </a:p>
          </p:txBody>
        </p:sp>
      </p:grpSp>
      <p:grpSp>
        <p:nvGrpSpPr>
          <p:cNvPr id="57" name="组合 24"/>
          <p:cNvGrpSpPr/>
          <p:nvPr/>
        </p:nvGrpSpPr>
        <p:grpSpPr>
          <a:xfrm>
            <a:off x="1472871" y="2370854"/>
            <a:ext cx="1070749" cy="1279759"/>
            <a:chOff x="559437" y="2828925"/>
            <a:chExt cx="1556132" cy="1859888"/>
          </a:xfrm>
        </p:grpSpPr>
        <p:sp>
          <p:nvSpPr>
            <p:cNvPr id="58" name="圆角矩形 22"/>
            <p:cNvSpPr/>
            <p:nvPr/>
          </p:nvSpPr>
          <p:spPr>
            <a:xfrm>
              <a:off x="676275" y="2828925"/>
              <a:ext cx="1419225" cy="1419225"/>
            </a:xfrm>
            <a:prstGeom prst="roundRect">
              <a:avLst>
                <a:gd name="adj" fmla="val 8613"/>
              </a:avLst>
            </a:prstGeom>
            <a:solidFill>
              <a:schemeClr val="bg1"/>
            </a:solidFill>
            <a:ln w="38100">
              <a:solidFill>
                <a:srgbClr val="FD3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59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93" y="2952750"/>
              <a:ext cx="1250631" cy="1250631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59437" y="4286247"/>
              <a:ext cx="1556132" cy="402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D3F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废油漆桶</a:t>
              </a:r>
            </a:p>
          </p:txBody>
        </p:sp>
      </p:grpSp>
      <p:grpSp>
        <p:nvGrpSpPr>
          <p:cNvPr id="61" name="组合 28"/>
          <p:cNvGrpSpPr/>
          <p:nvPr/>
        </p:nvGrpSpPr>
        <p:grpSpPr>
          <a:xfrm>
            <a:off x="7345112" y="3556607"/>
            <a:ext cx="824754" cy="1047582"/>
            <a:chOff x="2701171" y="2819400"/>
            <a:chExt cx="1559770" cy="1981182"/>
          </a:xfrm>
        </p:grpSpPr>
        <p:sp>
          <p:nvSpPr>
            <p:cNvPr id="62" name="圆角矩形 26"/>
            <p:cNvSpPr/>
            <p:nvPr/>
          </p:nvSpPr>
          <p:spPr>
            <a:xfrm>
              <a:off x="2771775" y="2819400"/>
              <a:ext cx="1419225" cy="1419225"/>
            </a:xfrm>
            <a:prstGeom prst="roundRect">
              <a:avLst>
                <a:gd name="adj" fmla="val 8613"/>
              </a:avLst>
            </a:prstGeom>
            <a:solidFill>
              <a:schemeClr val="bg1"/>
            </a:solidFill>
            <a:ln w="38100">
              <a:solidFill>
                <a:srgbClr val="FD3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63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5583" y="2910383"/>
              <a:ext cx="1304925" cy="130492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2701171" y="4276723"/>
              <a:ext cx="1559770" cy="52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rgbClr val="FD3F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过期药品</a:t>
              </a:r>
            </a:p>
          </p:txBody>
        </p:sp>
      </p:grpSp>
      <p:cxnSp>
        <p:nvCxnSpPr>
          <p:cNvPr id="66" name="Straight Connector 4"/>
          <p:cNvCxnSpPr>
            <a:endCxn id="39" idx="2"/>
          </p:cNvCxnSpPr>
          <p:nvPr/>
        </p:nvCxnSpPr>
        <p:spPr>
          <a:xfrm>
            <a:off x="2864763" y="3057950"/>
            <a:ext cx="244577" cy="882168"/>
          </a:xfrm>
          <a:prstGeom prst="line">
            <a:avLst/>
          </a:prstGeom>
          <a:ln w="63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"/>
          <p:cNvCxnSpPr>
            <a:stCxn id="37" idx="2"/>
            <a:endCxn id="41" idx="6"/>
          </p:cNvCxnSpPr>
          <p:nvPr/>
        </p:nvCxnSpPr>
        <p:spPr>
          <a:xfrm flipH="1">
            <a:off x="8588467" y="2848575"/>
            <a:ext cx="344705" cy="1254365"/>
          </a:xfrm>
          <a:prstGeom prst="line">
            <a:avLst/>
          </a:prstGeom>
          <a:ln w="63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4"/>
          <p:cNvCxnSpPr/>
          <p:nvPr/>
        </p:nvCxnSpPr>
        <p:spPr>
          <a:xfrm flipV="1">
            <a:off x="4759957" y="3057950"/>
            <a:ext cx="164578" cy="918226"/>
          </a:xfrm>
          <a:prstGeom prst="line">
            <a:avLst/>
          </a:prstGeom>
          <a:ln w="63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4"/>
          <p:cNvCxnSpPr/>
          <p:nvPr/>
        </p:nvCxnSpPr>
        <p:spPr>
          <a:xfrm flipH="1" flipV="1">
            <a:off x="6587975" y="3031490"/>
            <a:ext cx="337052" cy="918226"/>
          </a:xfrm>
          <a:prstGeom prst="line">
            <a:avLst/>
          </a:prstGeom>
          <a:ln w="6350"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07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/>
          <p:cNvSpPr/>
          <p:nvPr/>
        </p:nvSpPr>
        <p:spPr>
          <a:xfrm>
            <a:off x="4420051" y="971910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其它垃圾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菱形 33"/>
          <p:cNvSpPr/>
          <p:nvPr/>
        </p:nvSpPr>
        <p:spPr>
          <a:xfrm>
            <a:off x="4827577" y="2063836"/>
            <a:ext cx="2719563" cy="2722033"/>
          </a:xfrm>
          <a:prstGeom prst="diamond">
            <a:avLst/>
          </a:prstGeom>
          <a:solidFill>
            <a:schemeClr val="accent2">
              <a:alpha val="6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08" tIns="60955" rIns="121908" bIns="60955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菱形 34"/>
          <p:cNvSpPr/>
          <p:nvPr/>
        </p:nvSpPr>
        <p:spPr>
          <a:xfrm>
            <a:off x="666752" y="2514684"/>
            <a:ext cx="1838805" cy="1836908"/>
          </a:xfrm>
          <a:prstGeom prst="diamond">
            <a:avLst/>
          </a:prstGeom>
          <a:solidFill>
            <a:schemeClr val="accent5">
              <a:alpha val="3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08" tIns="60955" rIns="121908" bIns="60955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菱形 35"/>
          <p:cNvSpPr/>
          <p:nvPr/>
        </p:nvSpPr>
        <p:spPr>
          <a:xfrm>
            <a:off x="2677323" y="2514684"/>
            <a:ext cx="1820096" cy="1820333"/>
          </a:xfrm>
          <a:prstGeom prst="diamond">
            <a:avLst/>
          </a:prstGeom>
          <a:solidFill>
            <a:schemeClr val="accent1">
              <a:alpha val="6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08" tIns="60955" rIns="121908" bIns="60955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菱形 36"/>
          <p:cNvSpPr/>
          <p:nvPr/>
        </p:nvSpPr>
        <p:spPr>
          <a:xfrm>
            <a:off x="7595815" y="2514684"/>
            <a:ext cx="1820096" cy="1820333"/>
          </a:xfrm>
          <a:prstGeom prst="diamond">
            <a:avLst/>
          </a:prstGeom>
          <a:solidFill>
            <a:schemeClr val="accent3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08" tIns="60955" rIns="121908" bIns="60955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菱形 37"/>
          <p:cNvSpPr/>
          <p:nvPr/>
        </p:nvSpPr>
        <p:spPr>
          <a:xfrm>
            <a:off x="9604271" y="2514684"/>
            <a:ext cx="1822212" cy="1820333"/>
          </a:xfrm>
          <a:prstGeom prst="diamond">
            <a:avLst/>
          </a:prstGeom>
          <a:solidFill>
            <a:schemeClr val="accent4">
              <a:alpha val="6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08" tIns="60955" rIns="121908" bIns="60955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8"/>
          <p:cNvSpPr txBox="1"/>
          <p:nvPr/>
        </p:nvSpPr>
        <p:spPr>
          <a:xfrm>
            <a:off x="761873" y="4545096"/>
            <a:ext cx="163196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宠物粪便</a:t>
            </a:r>
            <a:endParaRPr lang="en-US" altLang="zh-CN" sz="1600" b="1" dirty="0" smtClean="0">
              <a:solidFill>
                <a:srgbClr val="8C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8"/>
          <p:cNvSpPr txBox="1"/>
          <p:nvPr/>
        </p:nvSpPr>
        <p:spPr>
          <a:xfrm>
            <a:off x="2782321" y="4533807"/>
            <a:ext cx="163196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烟头</a:t>
            </a:r>
            <a:endParaRPr lang="en-US" altLang="zh-CN" sz="1600" b="1" dirty="0">
              <a:solidFill>
                <a:srgbClr val="8C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8"/>
          <p:cNvSpPr txBox="1"/>
          <p:nvPr/>
        </p:nvSpPr>
        <p:spPr>
          <a:xfrm>
            <a:off x="5321991" y="4838607"/>
            <a:ext cx="163196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灰土</a:t>
            </a:r>
            <a:endParaRPr lang="en-US" altLang="zh-CN" sz="1600" b="1" dirty="0">
              <a:solidFill>
                <a:srgbClr val="8C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8"/>
          <p:cNvSpPr txBox="1"/>
          <p:nvPr/>
        </p:nvSpPr>
        <p:spPr>
          <a:xfrm>
            <a:off x="7714924" y="4533807"/>
            <a:ext cx="163196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废旧陶瓷</a:t>
            </a:r>
            <a:endParaRPr lang="en-US" altLang="zh-CN" sz="1600" b="1" dirty="0">
              <a:solidFill>
                <a:srgbClr val="8C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8"/>
          <p:cNvSpPr txBox="1"/>
          <p:nvPr/>
        </p:nvSpPr>
        <p:spPr>
          <a:xfrm>
            <a:off x="9690223" y="4545096"/>
            <a:ext cx="1631968" cy="3385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 dirty="0" smtClean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一次性餐盒</a:t>
            </a:r>
            <a:endParaRPr lang="en-US" altLang="zh-CN" sz="1600" b="1" dirty="0">
              <a:solidFill>
                <a:srgbClr val="8C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"/>
          <p:cNvGrpSpPr/>
          <p:nvPr/>
        </p:nvGrpSpPr>
        <p:grpSpPr>
          <a:xfrm>
            <a:off x="1143048" y="3034820"/>
            <a:ext cx="854736" cy="1247013"/>
            <a:chOff x="2143125" y="828675"/>
            <a:chExt cx="1419225" cy="2070575"/>
          </a:xfrm>
        </p:grpSpPr>
        <p:pic>
          <p:nvPicPr>
            <p:cNvPr id="45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895349"/>
              <a:ext cx="1285876" cy="1285876"/>
            </a:xfrm>
            <a:prstGeom prst="rect">
              <a:avLst/>
            </a:prstGeom>
          </p:spPr>
        </p:pic>
        <p:sp>
          <p:nvSpPr>
            <p:cNvPr id="46" name="圆角矩形 2"/>
            <p:cNvSpPr/>
            <p:nvPr/>
          </p:nvSpPr>
          <p:spPr>
            <a:xfrm>
              <a:off x="2143125" y="828675"/>
              <a:ext cx="1419225" cy="1419224"/>
            </a:xfrm>
            <a:prstGeom prst="roundRect">
              <a:avLst>
                <a:gd name="adj" fmla="val 8613"/>
              </a:avLst>
            </a:prstGeom>
            <a:noFill/>
            <a:ln w="63500">
              <a:solidFill>
                <a:srgbClr val="8C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28849" y="2286001"/>
              <a:ext cx="1238250" cy="61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dirty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13"/>
          <p:cNvGrpSpPr/>
          <p:nvPr/>
        </p:nvGrpSpPr>
        <p:grpSpPr>
          <a:xfrm>
            <a:off x="8063675" y="2979033"/>
            <a:ext cx="887506" cy="1280664"/>
            <a:chOff x="4895850" y="647700"/>
            <a:chExt cx="1419225" cy="2047931"/>
          </a:xfrm>
        </p:grpSpPr>
        <p:grpSp>
          <p:nvGrpSpPr>
            <p:cNvPr id="49" name="组合 11"/>
            <p:cNvGrpSpPr/>
            <p:nvPr/>
          </p:nvGrpSpPr>
          <p:grpSpPr>
            <a:xfrm>
              <a:off x="4895850" y="647700"/>
              <a:ext cx="1419225" cy="1419225"/>
              <a:chOff x="4895850" y="647700"/>
              <a:chExt cx="1419225" cy="1419225"/>
            </a:xfrm>
          </p:grpSpPr>
          <p:pic>
            <p:nvPicPr>
              <p:cNvPr id="51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626" y="828675"/>
                <a:ext cx="1209674" cy="1209674"/>
              </a:xfrm>
              <a:prstGeom prst="rect">
                <a:avLst/>
              </a:prstGeom>
            </p:spPr>
          </p:pic>
          <p:sp>
            <p:nvSpPr>
              <p:cNvPr id="52" name="圆角矩形 10"/>
              <p:cNvSpPr/>
              <p:nvPr/>
            </p:nvSpPr>
            <p:spPr>
              <a:xfrm>
                <a:off x="4895850" y="647700"/>
                <a:ext cx="1419225" cy="1419225"/>
              </a:xfrm>
              <a:prstGeom prst="roundRect">
                <a:avLst>
                  <a:gd name="adj" fmla="val 8613"/>
                </a:avLst>
              </a:prstGeom>
              <a:noFill/>
              <a:ln w="63500">
                <a:solidFill>
                  <a:srgbClr val="8CA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962525" y="2105026"/>
              <a:ext cx="1238251" cy="590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dirty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22"/>
          <p:cNvGrpSpPr/>
          <p:nvPr/>
        </p:nvGrpSpPr>
        <p:grpSpPr>
          <a:xfrm>
            <a:off x="3158392" y="2981029"/>
            <a:ext cx="883341" cy="1197653"/>
            <a:chOff x="2838450" y="2905125"/>
            <a:chExt cx="1419225" cy="1924217"/>
          </a:xfrm>
        </p:grpSpPr>
        <p:pic>
          <p:nvPicPr>
            <p:cNvPr id="54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147" y="3019425"/>
              <a:ext cx="1206227" cy="1206227"/>
            </a:xfrm>
            <a:prstGeom prst="rect">
              <a:avLst/>
            </a:prstGeom>
          </p:spPr>
        </p:pic>
        <p:sp>
          <p:nvSpPr>
            <p:cNvPr id="55" name="圆角矩形 20"/>
            <p:cNvSpPr/>
            <p:nvPr/>
          </p:nvSpPr>
          <p:spPr>
            <a:xfrm>
              <a:off x="2838450" y="2905125"/>
              <a:ext cx="1419225" cy="1419225"/>
            </a:xfrm>
            <a:prstGeom prst="roundRect">
              <a:avLst>
                <a:gd name="adj" fmla="val 8613"/>
              </a:avLst>
            </a:prstGeom>
            <a:noFill/>
            <a:ln w="63500">
              <a:solidFill>
                <a:srgbClr val="8C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86100" y="4362451"/>
              <a:ext cx="895350" cy="466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26"/>
          <p:cNvGrpSpPr/>
          <p:nvPr/>
        </p:nvGrpSpPr>
        <p:grpSpPr>
          <a:xfrm>
            <a:off x="10044875" y="2998960"/>
            <a:ext cx="935500" cy="1272490"/>
            <a:chOff x="2790824" y="2819400"/>
            <a:chExt cx="1552575" cy="2039859"/>
          </a:xfrm>
        </p:grpSpPr>
        <p:pic>
          <p:nvPicPr>
            <p:cNvPr id="58" name="图片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806" y="2933700"/>
              <a:ext cx="1203094" cy="1203094"/>
            </a:xfrm>
            <a:prstGeom prst="rect">
              <a:avLst/>
            </a:prstGeom>
          </p:spPr>
        </p:pic>
        <p:sp>
          <p:nvSpPr>
            <p:cNvPr id="59" name="圆角矩形 24"/>
            <p:cNvSpPr/>
            <p:nvPr/>
          </p:nvSpPr>
          <p:spPr>
            <a:xfrm>
              <a:off x="2867025" y="2819400"/>
              <a:ext cx="1419225" cy="1419225"/>
            </a:xfrm>
            <a:prstGeom prst="roundRect">
              <a:avLst>
                <a:gd name="adj" fmla="val 8613"/>
              </a:avLst>
            </a:prstGeom>
            <a:noFill/>
            <a:ln w="63500">
              <a:solidFill>
                <a:srgbClr val="8C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90824" y="4267203"/>
              <a:ext cx="1552575" cy="59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dirty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8"/>
          <p:cNvGrpSpPr/>
          <p:nvPr/>
        </p:nvGrpSpPr>
        <p:grpSpPr>
          <a:xfrm>
            <a:off x="5643205" y="2814649"/>
            <a:ext cx="1165061" cy="1534893"/>
            <a:chOff x="2781300" y="600075"/>
            <a:chExt cx="1419225" cy="1869737"/>
          </a:xfrm>
        </p:grpSpPr>
        <p:sp>
          <p:nvSpPr>
            <p:cNvPr id="62" name="圆角矩形 5"/>
            <p:cNvSpPr/>
            <p:nvPr/>
          </p:nvSpPr>
          <p:spPr>
            <a:xfrm>
              <a:off x="2781300" y="600075"/>
              <a:ext cx="1419225" cy="1419225"/>
            </a:xfrm>
            <a:prstGeom prst="roundRect">
              <a:avLst>
                <a:gd name="adj" fmla="val 8613"/>
              </a:avLst>
            </a:prstGeom>
            <a:noFill/>
            <a:ln w="63500">
              <a:solidFill>
                <a:srgbClr val="8CA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63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925" y="654366"/>
              <a:ext cx="1314450" cy="131730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105151" y="2057401"/>
              <a:ext cx="895350" cy="412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8C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5" name="Picture 5" descr="C:\Users\U6063884\Desktop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8231" y="933898"/>
            <a:ext cx="663502" cy="79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603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814212" y="523096"/>
            <a:ext cx="256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分类的优点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3" name="Text Placeholder 16"/>
          <p:cNvSpPr txBox="1">
            <a:spLocks/>
          </p:cNvSpPr>
          <p:nvPr/>
        </p:nvSpPr>
        <p:spPr>
          <a:xfrm>
            <a:off x="1800879" y="1601798"/>
            <a:ext cx="3013333" cy="1034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生活垃圾中有些物质不易降解，使土地受到严重侵蚀。垃圾分类，去掉能回收的、不易降解的物质，减少垃圾数量达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 Placeholder 17"/>
          <p:cNvSpPr txBox="1">
            <a:spLocks/>
          </p:cNvSpPr>
          <p:nvPr/>
        </p:nvSpPr>
        <p:spPr>
          <a:xfrm>
            <a:off x="780095" y="3921614"/>
            <a:ext cx="3532094" cy="775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中国每年使用塑料快餐盒达</a:t>
            </a:r>
            <a:r>
              <a:rPr lang="en-US" altLang="zh-CN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亿个，方便面碗</a:t>
            </a:r>
            <a:r>
              <a:rPr lang="en-US" altLang="zh-CN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5—7</a:t>
            </a: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亿个，一次性筷子数十亿个，这些占生活垃圾的</a:t>
            </a:r>
            <a:r>
              <a:rPr lang="en-US" altLang="zh-CN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8—15%</a:t>
            </a:r>
            <a:r>
              <a:rPr lang="zh-CN" altLang="en-U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8316681" y="3623471"/>
            <a:ext cx="31045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废弃的电池含有金属汞、镉等有毒的物质，会对人类产生严重的危害；土壤中的废塑料会导致农作物减产；抛弃的废塑料被动物误食，导致动物死亡的事故时有发生。因此回收利用可以减少危害。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4403270" y="1828909"/>
            <a:ext cx="3549491" cy="3512440"/>
            <a:chOff x="9988635" y="4910465"/>
            <a:chExt cx="5069416" cy="5016501"/>
          </a:xfrm>
        </p:grpSpPr>
        <p:sp>
          <p:nvSpPr>
            <p:cNvPr id="7" name="Freeform 3"/>
            <p:cNvSpPr/>
            <p:nvPr/>
          </p:nvSpPr>
          <p:spPr bwMode="auto">
            <a:xfrm>
              <a:off x="10483935" y="4910465"/>
              <a:ext cx="3297767" cy="3388784"/>
            </a:xfrm>
            <a:custGeom>
              <a:avLst/>
              <a:gdLst>
                <a:gd name="T0" fmla="*/ 547 w 1071"/>
                <a:gd name="T1" fmla="*/ 0 h 1101"/>
                <a:gd name="T2" fmla="*/ 0 w 1071"/>
                <a:gd name="T3" fmla="*/ 547 h 1101"/>
                <a:gd name="T4" fmla="*/ 263 w 1071"/>
                <a:gd name="T5" fmla="*/ 1015 h 1101"/>
                <a:gd name="T6" fmla="*/ 213 w 1071"/>
                <a:gd name="T7" fmla="*/ 1101 h 1101"/>
                <a:gd name="T8" fmla="*/ 604 w 1071"/>
                <a:gd name="T9" fmla="*/ 1101 h 1101"/>
                <a:gd name="T10" fmla="*/ 409 w 1071"/>
                <a:gd name="T11" fmla="*/ 762 h 1101"/>
                <a:gd name="T12" fmla="*/ 359 w 1071"/>
                <a:gd name="T13" fmla="*/ 847 h 1101"/>
                <a:gd name="T14" fmla="*/ 193 w 1071"/>
                <a:gd name="T15" fmla="*/ 547 h 1101"/>
                <a:gd name="T16" fmla="*/ 547 w 1071"/>
                <a:gd name="T17" fmla="*/ 194 h 1101"/>
                <a:gd name="T18" fmla="*/ 859 w 1071"/>
                <a:gd name="T19" fmla="*/ 381 h 1101"/>
                <a:gd name="T20" fmla="*/ 938 w 1071"/>
                <a:gd name="T21" fmla="*/ 375 h 1101"/>
                <a:gd name="T22" fmla="*/ 1071 w 1071"/>
                <a:gd name="T23" fmla="*/ 390 h 1101"/>
                <a:gd name="T24" fmla="*/ 547 w 1071"/>
                <a:gd name="T25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1" h="1101">
                  <a:moveTo>
                    <a:pt x="547" y="0"/>
                  </a:moveTo>
                  <a:cubicBezTo>
                    <a:pt x="245" y="0"/>
                    <a:pt x="0" y="245"/>
                    <a:pt x="0" y="547"/>
                  </a:cubicBezTo>
                  <a:cubicBezTo>
                    <a:pt x="0" y="745"/>
                    <a:pt x="105" y="919"/>
                    <a:pt x="263" y="1015"/>
                  </a:cubicBezTo>
                  <a:cubicBezTo>
                    <a:pt x="213" y="1101"/>
                    <a:pt x="213" y="1101"/>
                    <a:pt x="213" y="1101"/>
                  </a:cubicBezTo>
                  <a:cubicBezTo>
                    <a:pt x="604" y="1101"/>
                    <a:pt x="604" y="1101"/>
                    <a:pt x="604" y="1101"/>
                  </a:cubicBezTo>
                  <a:cubicBezTo>
                    <a:pt x="409" y="762"/>
                    <a:pt x="409" y="762"/>
                    <a:pt x="409" y="762"/>
                  </a:cubicBezTo>
                  <a:cubicBezTo>
                    <a:pt x="359" y="847"/>
                    <a:pt x="359" y="847"/>
                    <a:pt x="359" y="847"/>
                  </a:cubicBezTo>
                  <a:cubicBezTo>
                    <a:pt x="260" y="785"/>
                    <a:pt x="193" y="674"/>
                    <a:pt x="193" y="547"/>
                  </a:cubicBezTo>
                  <a:cubicBezTo>
                    <a:pt x="193" y="352"/>
                    <a:pt x="352" y="194"/>
                    <a:pt x="547" y="194"/>
                  </a:cubicBezTo>
                  <a:cubicBezTo>
                    <a:pt x="682" y="194"/>
                    <a:pt x="799" y="269"/>
                    <a:pt x="859" y="381"/>
                  </a:cubicBezTo>
                  <a:cubicBezTo>
                    <a:pt x="885" y="377"/>
                    <a:pt x="911" y="375"/>
                    <a:pt x="938" y="375"/>
                  </a:cubicBezTo>
                  <a:cubicBezTo>
                    <a:pt x="984" y="375"/>
                    <a:pt x="1029" y="380"/>
                    <a:pt x="1071" y="390"/>
                  </a:cubicBezTo>
                  <a:cubicBezTo>
                    <a:pt x="1004" y="165"/>
                    <a:pt x="795" y="0"/>
                    <a:pt x="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52932" tIns="26467" rIns="52932" bIns="2646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4"/>
            <p:cNvSpPr/>
            <p:nvPr/>
          </p:nvSpPr>
          <p:spPr bwMode="auto">
            <a:xfrm>
              <a:off x="11777218" y="6144481"/>
              <a:ext cx="3280833" cy="3412067"/>
            </a:xfrm>
            <a:custGeom>
              <a:avLst/>
              <a:gdLst>
                <a:gd name="T0" fmla="*/ 518 w 1065"/>
                <a:gd name="T1" fmla="*/ 14 h 1108"/>
                <a:gd name="T2" fmla="*/ 245 w 1065"/>
                <a:gd name="T3" fmla="*/ 87 h 1108"/>
                <a:gd name="T4" fmla="*/ 195 w 1065"/>
                <a:gd name="T5" fmla="*/ 0 h 1108"/>
                <a:gd name="T6" fmla="*/ 0 w 1065"/>
                <a:gd name="T7" fmla="*/ 339 h 1108"/>
                <a:gd name="T8" fmla="*/ 391 w 1065"/>
                <a:gd name="T9" fmla="*/ 339 h 1108"/>
                <a:gd name="T10" fmla="*/ 342 w 1065"/>
                <a:gd name="T11" fmla="*/ 254 h 1108"/>
                <a:gd name="T12" fmla="*/ 518 w 1065"/>
                <a:gd name="T13" fmla="*/ 208 h 1108"/>
                <a:gd name="T14" fmla="*/ 872 w 1065"/>
                <a:gd name="T15" fmla="*/ 561 h 1108"/>
                <a:gd name="T16" fmla="*/ 518 w 1065"/>
                <a:gd name="T17" fmla="*/ 915 h 1108"/>
                <a:gd name="T18" fmla="*/ 505 w 1065"/>
                <a:gd name="T19" fmla="*/ 915 h 1108"/>
                <a:gd name="T20" fmla="*/ 385 w 1065"/>
                <a:gd name="T21" fmla="*/ 1092 h 1108"/>
                <a:gd name="T22" fmla="*/ 518 w 1065"/>
                <a:gd name="T23" fmla="*/ 1108 h 1108"/>
                <a:gd name="T24" fmla="*/ 1065 w 1065"/>
                <a:gd name="T25" fmla="*/ 561 h 1108"/>
                <a:gd name="T26" fmla="*/ 518 w 1065"/>
                <a:gd name="T27" fmla="*/ 14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5" h="1108">
                  <a:moveTo>
                    <a:pt x="518" y="14"/>
                  </a:moveTo>
                  <a:cubicBezTo>
                    <a:pt x="419" y="14"/>
                    <a:pt x="326" y="41"/>
                    <a:pt x="245" y="87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391" y="339"/>
                    <a:pt x="391" y="339"/>
                    <a:pt x="391" y="339"/>
                  </a:cubicBezTo>
                  <a:cubicBezTo>
                    <a:pt x="342" y="254"/>
                    <a:pt x="342" y="254"/>
                    <a:pt x="342" y="254"/>
                  </a:cubicBezTo>
                  <a:cubicBezTo>
                    <a:pt x="394" y="225"/>
                    <a:pt x="454" y="208"/>
                    <a:pt x="518" y="208"/>
                  </a:cubicBezTo>
                  <a:cubicBezTo>
                    <a:pt x="713" y="208"/>
                    <a:pt x="872" y="366"/>
                    <a:pt x="872" y="561"/>
                  </a:cubicBezTo>
                  <a:cubicBezTo>
                    <a:pt x="872" y="757"/>
                    <a:pt x="713" y="915"/>
                    <a:pt x="518" y="915"/>
                  </a:cubicBezTo>
                  <a:cubicBezTo>
                    <a:pt x="514" y="915"/>
                    <a:pt x="509" y="915"/>
                    <a:pt x="505" y="915"/>
                  </a:cubicBezTo>
                  <a:cubicBezTo>
                    <a:pt x="476" y="981"/>
                    <a:pt x="435" y="1041"/>
                    <a:pt x="385" y="1092"/>
                  </a:cubicBezTo>
                  <a:cubicBezTo>
                    <a:pt x="428" y="1103"/>
                    <a:pt x="472" y="1108"/>
                    <a:pt x="518" y="1108"/>
                  </a:cubicBezTo>
                  <a:cubicBezTo>
                    <a:pt x="820" y="1108"/>
                    <a:pt x="1065" y="863"/>
                    <a:pt x="1065" y="561"/>
                  </a:cubicBezTo>
                  <a:cubicBezTo>
                    <a:pt x="1065" y="259"/>
                    <a:pt x="820" y="14"/>
                    <a:pt x="518" y="14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52932" tIns="26467" rIns="52932" bIns="2646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9988635" y="7101215"/>
              <a:ext cx="3644900" cy="2825751"/>
            </a:xfrm>
            <a:custGeom>
              <a:avLst/>
              <a:gdLst>
                <a:gd name="T0" fmla="*/ 1184 w 1184"/>
                <a:gd name="T1" fmla="*/ 388 h 917"/>
                <a:gd name="T2" fmla="*/ 988 w 1184"/>
                <a:gd name="T3" fmla="*/ 49 h 917"/>
                <a:gd name="T4" fmla="*/ 793 w 1184"/>
                <a:gd name="T5" fmla="*/ 388 h 917"/>
                <a:gd name="T6" fmla="*/ 900 w 1184"/>
                <a:gd name="T7" fmla="*/ 388 h 917"/>
                <a:gd name="T8" fmla="*/ 547 w 1184"/>
                <a:gd name="T9" fmla="*/ 724 h 917"/>
                <a:gd name="T10" fmla="*/ 193 w 1184"/>
                <a:gd name="T11" fmla="*/ 370 h 917"/>
                <a:gd name="T12" fmla="*/ 242 w 1184"/>
                <a:gd name="T13" fmla="*/ 192 h 917"/>
                <a:gd name="T14" fmla="*/ 145 w 1184"/>
                <a:gd name="T15" fmla="*/ 0 h 917"/>
                <a:gd name="T16" fmla="*/ 0 w 1184"/>
                <a:gd name="T17" fmla="*/ 370 h 917"/>
                <a:gd name="T18" fmla="*/ 547 w 1184"/>
                <a:gd name="T19" fmla="*/ 917 h 917"/>
                <a:gd name="T20" fmla="*/ 1094 w 1184"/>
                <a:gd name="T21" fmla="*/ 388 h 917"/>
                <a:gd name="T22" fmla="*/ 1184 w 1184"/>
                <a:gd name="T23" fmla="*/ 388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4" h="917">
                  <a:moveTo>
                    <a:pt x="1184" y="388"/>
                  </a:moveTo>
                  <a:cubicBezTo>
                    <a:pt x="988" y="49"/>
                    <a:pt x="988" y="49"/>
                    <a:pt x="988" y="49"/>
                  </a:cubicBezTo>
                  <a:cubicBezTo>
                    <a:pt x="793" y="388"/>
                    <a:pt x="793" y="388"/>
                    <a:pt x="793" y="388"/>
                  </a:cubicBezTo>
                  <a:cubicBezTo>
                    <a:pt x="900" y="388"/>
                    <a:pt x="900" y="388"/>
                    <a:pt x="900" y="388"/>
                  </a:cubicBezTo>
                  <a:cubicBezTo>
                    <a:pt x="891" y="575"/>
                    <a:pt x="737" y="724"/>
                    <a:pt x="547" y="724"/>
                  </a:cubicBezTo>
                  <a:cubicBezTo>
                    <a:pt x="352" y="724"/>
                    <a:pt x="193" y="566"/>
                    <a:pt x="193" y="370"/>
                  </a:cubicBezTo>
                  <a:cubicBezTo>
                    <a:pt x="193" y="305"/>
                    <a:pt x="211" y="244"/>
                    <a:pt x="242" y="192"/>
                  </a:cubicBezTo>
                  <a:cubicBezTo>
                    <a:pt x="198" y="134"/>
                    <a:pt x="165" y="69"/>
                    <a:pt x="145" y="0"/>
                  </a:cubicBezTo>
                  <a:cubicBezTo>
                    <a:pt x="55" y="97"/>
                    <a:pt x="0" y="227"/>
                    <a:pt x="0" y="370"/>
                  </a:cubicBezTo>
                  <a:cubicBezTo>
                    <a:pt x="0" y="672"/>
                    <a:pt x="245" y="917"/>
                    <a:pt x="547" y="917"/>
                  </a:cubicBezTo>
                  <a:cubicBezTo>
                    <a:pt x="843" y="917"/>
                    <a:pt x="1085" y="682"/>
                    <a:pt x="1094" y="388"/>
                  </a:cubicBezTo>
                  <a:lnTo>
                    <a:pt x="1184" y="38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52932" tIns="26467" rIns="52932" bIns="26467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US" sz="76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78467">
              <a:off x="10746309" y="5519640"/>
              <a:ext cx="1366259" cy="508848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减少占地</a:t>
              </a:r>
              <a:endPara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61134" y="9105070"/>
              <a:ext cx="1645320" cy="508848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变废为宝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7644843">
              <a:off x="13516862" y="8044825"/>
              <a:ext cx="1748521" cy="508848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减少环境污染</a:t>
              </a:r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33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375485" y="523096"/>
            <a:ext cx="344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垃圾分类小</a:t>
            </a:r>
            <a:r>
              <a:rPr lang="zh-CN" altLang="en-US" sz="3600" dirty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误区</a:t>
            </a:r>
          </a:p>
        </p:txBody>
      </p:sp>
      <p:grpSp>
        <p:nvGrpSpPr>
          <p:cNvPr id="23" name="Group 4"/>
          <p:cNvGrpSpPr/>
          <p:nvPr/>
        </p:nvGrpSpPr>
        <p:grpSpPr>
          <a:xfrm>
            <a:off x="3931456" y="1603841"/>
            <a:ext cx="3791211" cy="3650716"/>
            <a:chOff x="4200186" y="2320894"/>
            <a:chExt cx="3791627" cy="3651116"/>
          </a:xfrm>
        </p:grpSpPr>
        <p:sp>
          <p:nvSpPr>
            <p:cNvPr id="24" name="Rounded Rectangle 6"/>
            <p:cNvSpPr/>
            <p:nvPr/>
          </p:nvSpPr>
          <p:spPr>
            <a:xfrm flipH="1">
              <a:off x="4214254" y="4850056"/>
              <a:ext cx="3777559" cy="914400"/>
            </a:xfrm>
            <a:prstGeom prst="roundRect">
              <a:avLst>
                <a:gd name="adj" fmla="val 50000"/>
              </a:avLst>
            </a:prstGeom>
            <a:solidFill>
              <a:srgbClr val="ABE1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Rounded Rectangle 5"/>
            <p:cNvSpPr/>
            <p:nvPr/>
          </p:nvSpPr>
          <p:spPr>
            <a:xfrm rot="3492391" flipH="1">
              <a:off x="4991307" y="3689252"/>
              <a:ext cx="3651116" cy="914400"/>
            </a:xfrm>
            <a:prstGeom prst="roundRect">
              <a:avLst>
                <a:gd name="adj" fmla="val 50000"/>
              </a:avLst>
            </a:prstGeom>
            <a:solidFill>
              <a:srgbClr val="EF821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" name="Rounded Rectangle 3"/>
            <p:cNvSpPr/>
            <p:nvPr/>
          </p:nvSpPr>
          <p:spPr>
            <a:xfrm rot="18107609">
              <a:off x="3556490" y="3689252"/>
              <a:ext cx="3651116" cy="914400"/>
            </a:xfrm>
            <a:prstGeom prst="roundRect">
              <a:avLst>
                <a:gd name="adj" fmla="val 50000"/>
              </a:avLst>
            </a:prstGeom>
            <a:solidFill>
              <a:srgbClr val="F4D4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Rounded Rectangle 9"/>
            <p:cNvSpPr/>
            <p:nvPr/>
          </p:nvSpPr>
          <p:spPr>
            <a:xfrm flipH="1">
              <a:off x="4200186" y="4850056"/>
              <a:ext cx="1948760" cy="914400"/>
            </a:xfrm>
            <a:prstGeom prst="roundRect">
              <a:avLst>
                <a:gd name="adj" fmla="val 50000"/>
              </a:avLst>
            </a:prstGeom>
            <a:solidFill>
              <a:srgbClr val="ABE1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Oval 13"/>
            <p:cNvSpPr/>
            <p:nvPr/>
          </p:nvSpPr>
          <p:spPr>
            <a:xfrm>
              <a:off x="5725181" y="2613073"/>
              <a:ext cx="755703" cy="75570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Oval 14"/>
            <p:cNvSpPr/>
            <p:nvPr/>
          </p:nvSpPr>
          <p:spPr>
            <a:xfrm>
              <a:off x="4297730" y="4929404"/>
              <a:ext cx="755703" cy="75570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Oval 15"/>
            <p:cNvSpPr/>
            <p:nvPr/>
          </p:nvSpPr>
          <p:spPr>
            <a:xfrm>
              <a:off x="7164059" y="4930934"/>
              <a:ext cx="755703" cy="75570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5950368" y="2791506"/>
              <a:ext cx="305327" cy="398835"/>
            </a:xfrm>
            <a:custGeom>
              <a:avLst/>
              <a:gdLst>
                <a:gd name="T0" fmla="*/ 60 w 74"/>
                <a:gd name="T1" fmla="*/ 0 h 97"/>
                <a:gd name="T2" fmla="*/ 72 w 74"/>
                <a:gd name="T3" fmla="*/ 11 h 97"/>
                <a:gd name="T4" fmla="*/ 70 w 74"/>
                <a:gd name="T5" fmla="*/ 52 h 97"/>
                <a:gd name="T6" fmla="*/ 63 w 74"/>
                <a:gd name="T7" fmla="*/ 11 h 97"/>
                <a:gd name="T8" fmla="*/ 60 w 74"/>
                <a:gd name="T9" fmla="*/ 8 h 97"/>
                <a:gd name="T10" fmla="*/ 26 w 74"/>
                <a:gd name="T11" fmla="*/ 11 h 97"/>
                <a:gd name="T12" fmla="*/ 26 w 74"/>
                <a:gd name="T13" fmla="*/ 18 h 97"/>
                <a:gd name="T14" fmla="*/ 19 w 74"/>
                <a:gd name="T15" fmla="*/ 24 h 97"/>
                <a:gd name="T16" fmla="*/ 12 w 74"/>
                <a:gd name="T17" fmla="*/ 24 h 97"/>
                <a:gd name="T18" fmla="*/ 8 w 74"/>
                <a:gd name="T19" fmla="*/ 79 h 97"/>
                <a:gd name="T20" fmla="*/ 9 w 74"/>
                <a:gd name="T21" fmla="*/ 81 h 97"/>
                <a:gd name="T22" fmla="*/ 28 w 74"/>
                <a:gd name="T23" fmla="*/ 82 h 97"/>
                <a:gd name="T24" fmla="*/ 37 w 74"/>
                <a:gd name="T25" fmla="*/ 90 h 97"/>
                <a:gd name="T26" fmla="*/ 3 w 74"/>
                <a:gd name="T27" fmla="*/ 87 h 97"/>
                <a:gd name="T28" fmla="*/ 3 w 74"/>
                <a:gd name="T29" fmla="*/ 87 h 97"/>
                <a:gd name="T30" fmla="*/ 0 w 74"/>
                <a:gd name="T31" fmla="*/ 20 h 97"/>
                <a:gd name="T32" fmla="*/ 1 w 74"/>
                <a:gd name="T33" fmla="*/ 17 h 97"/>
                <a:gd name="T34" fmla="*/ 19 w 74"/>
                <a:gd name="T35" fmla="*/ 0 h 97"/>
                <a:gd name="T36" fmla="*/ 17 w 74"/>
                <a:gd name="T37" fmla="*/ 52 h 97"/>
                <a:gd name="T38" fmla="*/ 27 w 74"/>
                <a:gd name="T39" fmla="*/ 56 h 97"/>
                <a:gd name="T40" fmla="*/ 17 w 74"/>
                <a:gd name="T41" fmla="*/ 52 h 97"/>
                <a:gd name="T42" fmla="*/ 17 w 74"/>
                <a:gd name="T43" fmla="*/ 44 h 97"/>
                <a:gd name="T44" fmla="*/ 56 w 74"/>
                <a:gd name="T45" fmla="*/ 40 h 97"/>
                <a:gd name="T46" fmla="*/ 17 w 74"/>
                <a:gd name="T47" fmla="*/ 28 h 97"/>
                <a:gd name="T48" fmla="*/ 56 w 74"/>
                <a:gd name="T49" fmla="*/ 33 h 97"/>
                <a:gd name="T50" fmla="*/ 17 w 74"/>
                <a:gd name="T51" fmla="*/ 28 h 97"/>
                <a:gd name="T52" fmla="*/ 34 w 74"/>
                <a:gd name="T53" fmla="*/ 22 h 97"/>
                <a:gd name="T54" fmla="*/ 56 w 74"/>
                <a:gd name="T55" fmla="*/ 17 h 97"/>
                <a:gd name="T56" fmla="*/ 41 w 74"/>
                <a:gd name="T57" fmla="*/ 69 h 97"/>
                <a:gd name="T58" fmla="*/ 41 w 74"/>
                <a:gd name="T59" fmla="*/ 69 h 97"/>
                <a:gd name="T60" fmla="*/ 31 w 74"/>
                <a:gd name="T61" fmla="*/ 66 h 97"/>
                <a:gd name="T62" fmla="*/ 47 w 74"/>
                <a:gd name="T63" fmla="*/ 86 h 97"/>
                <a:gd name="T64" fmla="*/ 59 w 74"/>
                <a:gd name="T65" fmla="*/ 87 h 97"/>
                <a:gd name="T66" fmla="*/ 71 w 74"/>
                <a:gd name="T67" fmla="*/ 96 h 97"/>
                <a:gd name="T68" fmla="*/ 72 w 74"/>
                <a:gd name="T69" fmla="*/ 90 h 97"/>
                <a:gd name="T70" fmla="*/ 63 w 74"/>
                <a:gd name="T71" fmla="*/ 80 h 97"/>
                <a:gd name="T72" fmla="*/ 64 w 74"/>
                <a:gd name="T73" fmla="*/ 57 h 97"/>
                <a:gd name="T74" fmla="*/ 38 w 74"/>
                <a:gd name="T75" fmla="*/ 54 h 97"/>
                <a:gd name="T76" fmla="*/ 42 w 74"/>
                <a:gd name="T77" fmla="*/ 58 h 97"/>
                <a:gd name="T78" fmla="*/ 40 w 74"/>
                <a:gd name="T79" fmla="*/ 76 h 97"/>
                <a:gd name="T80" fmla="*/ 57 w 74"/>
                <a:gd name="T81" fmla="*/ 78 h 97"/>
                <a:gd name="T82" fmla="*/ 59 w 74"/>
                <a:gd name="T83" fmla="*/ 61 h 97"/>
                <a:gd name="T84" fmla="*/ 21 w 74"/>
                <a:gd name="T85" fmla="*/ 9 h 97"/>
                <a:gd name="T86" fmla="*/ 13 w 74"/>
                <a:gd name="T87" fmla="*/ 19 h 97"/>
                <a:gd name="T88" fmla="*/ 17 w 74"/>
                <a:gd name="T89" fmla="*/ 20 h 97"/>
                <a:gd name="T90" fmla="*/ 18 w 74"/>
                <a:gd name="T91" fmla="*/ 20 h 97"/>
                <a:gd name="T92" fmla="*/ 22 w 74"/>
                <a:gd name="T93" fmla="*/ 17 h 97"/>
                <a:gd name="T94" fmla="*/ 22 w 74"/>
                <a:gd name="T95" fmla="*/ 15 h 97"/>
                <a:gd name="T96" fmla="*/ 21 w 74"/>
                <a:gd name="T97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7">
                  <a:moveTo>
                    <a:pt x="21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6" y="1"/>
                    <a:pt x="68" y="3"/>
                  </a:cubicBezTo>
                  <a:cubicBezTo>
                    <a:pt x="70" y="5"/>
                    <a:pt x="72" y="8"/>
                    <a:pt x="72" y="11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5"/>
                    <a:pt x="70" y="53"/>
                    <a:pt x="70" y="52"/>
                  </a:cubicBezTo>
                  <a:cubicBezTo>
                    <a:pt x="68" y="50"/>
                    <a:pt x="66" y="48"/>
                    <a:pt x="63" y="47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9"/>
                    <a:pt x="62" y="9"/>
                  </a:cubicBezTo>
                  <a:cubicBezTo>
                    <a:pt x="62" y="8"/>
                    <a:pt x="61" y="8"/>
                    <a:pt x="6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6"/>
                    <a:pt x="26" y="17"/>
                    <a:pt x="26" y="18"/>
                  </a:cubicBezTo>
                  <a:cubicBezTo>
                    <a:pt x="26" y="19"/>
                    <a:pt x="25" y="21"/>
                    <a:pt x="23" y="22"/>
                  </a:cubicBezTo>
                  <a:cubicBezTo>
                    <a:pt x="22" y="23"/>
                    <a:pt x="21" y="24"/>
                    <a:pt x="19" y="24"/>
                  </a:cubicBezTo>
                  <a:cubicBezTo>
                    <a:pt x="18" y="24"/>
                    <a:pt x="17" y="24"/>
                    <a:pt x="1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8" y="80"/>
                    <a:pt x="9" y="80"/>
                    <a:pt x="9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10" y="81"/>
                    <a:pt x="10" y="82"/>
                    <a:pt x="11" y="82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28" y="82"/>
                    <a:pt x="29" y="83"/>
                    <a:pt x="29" y="84"/>
                  </a:cubicBezTo>
                  <a:cubicBezTo>
                    <a:pt x="31" y="86"/>
                    <a:pt x="34" y="88"/>
                    <a:pt x="3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8" y="90"/>
                    <a:pt x="5" y="89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1" y="85"/>
                    <a:pt x="0" y="82"/>
                    <a:pt x="0" y="7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7" y="52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7" y="52"/>
                    <a:pt x="17" y="52"/>
                    <a:pt x="17" y="52"/>
                  </a:cubicBezTo>
                  <a:close/>
                  <a:moveTo>
                    <a:pt x="17" y="40"/>
                  </a:moveTo>
                  <a:cubicBezTo>
                    <a:pt x="17" y="44"/>
                    <a:pt x="17" y="44"/>
                    <a:pt x="17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17" y="40"/>
                    <a:pt x="17" y="40"/>
                    <a:pt x="17" y="40"/>
                  </a:cubicBezTo>
                  <a:close/>
                  <a:moveTo>
                    <a:pt x="17" y="28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17" y="28"/>
                    <a:pt x="17" y="28"/>
                    <a:pt x="17" y="28"/>
                  </a:cubicBezTo>
                  <a:close/>
                  <a:moveTo>
                    <a:pt x="34" y="17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34" y="17"/>
                    <a:pt x="34" y="17"/>
                    <a:pt x="34" y="17"/>
                  </a:cubicBezTo>
                  <a:close/>
                  <a:moveTo>
                    <a:pt x="41" y="69"/>
                  </a:moveTo>
                  <a:cubicBezTo>
                    <a:pt x="43" y="64"/>
                    <a:pt x="48" y="61"/>
                    <a:pt x="55" y="60"/>
                  </a:cubicBezTo>
                  <a:cubicBezTo>
                    <a:pt x="48" y="56"/>
                    <a:pt x="39" y="62"/>
                    <a:pt x="41" y="69"/>
                  </a:cubicBezTo>
                  <a:close/>
                  <a:moveTo>
                    <a:pt x="38" y="54"/>
                  </a:moveTo>
                  <a:cubicBezTo>
                    <a:pt x="34" y="57"/>
                    <a:pt x="32" y="61"/>
                    <a:pt x="31" y="66"/>
                  </a:cubicBezTo>
                  <a:cubicBezTo>
                    <a:pt x="31" y="70"/>
                    <a:pt x="32" y="75"/>
                    <a:pt x="35" y="79"/>
                  </a:cubicBezTo>
                  <a:cubicBezTo>
                    <a:pt x="38" y="83"/>
                    <a:pt x="43" y="86"/>
                    <a:pt x="47" y="86"/>
                  </a:cubicBezTo>
                  <a:cubicBezTo>
                    <a:pt x="51" y="87"/>
                    <a:pt x="55" y="86"/>
                    <a:pt x="58" y="84"/>
                  </a:cubicBezTo>
                  <a:cubicBezTo>
                    <a:pt x="58" y="85"/>
                    <a:pt x="58" y="86"/>
                    <a:pt x="59" y="87"/>
                  </a:cubicBezTo>
                  <a:cubicBezTo>
                    <a:pt x="65" y="95"/>
                    <a:pt x="65" y="95"/>
                    <a:pt x="65" y="95"/>
                  </a:cubicBezTo>
                  <a:cubicBezTo>
                    <a:pt x="67" y="97"/>
                    <a:pt x="69" y="97"/>
                    <a:pt x="71" y="96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3" y="94"/>
                    <a:pt x="74" y="91"/>
                    <a:pt x="72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5" y="81"/>
                    <a:pt x="64" y="80"/>
                    <a:pt x="63" y="80"/>
                  </a:cubicBezTo>
                  <a:cubicBezTo>
                    <a:pt x="66" y="77"/>
                    <a:pt x="67" y="74"/>
                    <a:pt x="68" y="70"/>
                  </a:cubicBezTo>
                  <a:cubicBezTo>
                    <a:pt x="68" y="66"/>
                    <a:pt x="67" y="61"/>
                    <a:pt x="64" y="57"/>
                  </a:cubicBezTo>
                  <a:cubicBezTo>
                    <a:pt x="61" y="53"/>
                    <a:pt x="56" y="50"/>
                    <a:pt x="52" y="50"/>
                  </a:cubicBezTo>
                  <a:cubicBezTo>
                    <a:pt x="47" y="49"/>
                    <a:pt x="42" y="50"/>
                    <a:pt x="38" y="54"/>
                  </a:cubicBezTo>
                  <a:close/>
                  <a:moveTo>
                    <a:pt x="51" y="56"/>
                  </a:moveTo>
                  <a:cubicBezTo>
                    <a:pt x="48" y="56"/>
                    <a:pt x="45" y="56"/>
                    <a:pt x="42" y="58"/>
                  </a:cubicBezTo>
                  <a:cubicBezTo>
                    <a:pt x="39" y="61"/>
                    <a:pt x="38" y="63"/>
                    <a:pt x="37" y="67"/>
                  </a:cubicBezTo>
                  <a:cubicBezTo>
                    <a:pt x="37" y="70"/>
                    <a:pt x="38" y="73"/>
                    <a:pt x="40" y="76"/>
                  </a:cubicBezTo>
                  <a:cubicBezTo>
                    <a:pt x="42" y="78"/>
                    <a:pt x="45" y="80"/>
                    <a:pt x="48" y="80"/>
                  </a:cubicBezTo>
                  <a:cubicBezTo>
                    <a:pt x="51" y="80"/>
                    <a:pt x="54" y="80"/>
                    <a:pt x="57" y="78"/>
                  </a:cubicBezTo>
                  <a:cubicBezTo>
                    <a:pt x="60" y="76"/>
                    <a:pt x="61" y="73"/>
                    <a:pt x="61" y="69"/>
                  </a:cubicBezTo>
                  <a:cubicBezTo>
                    <a:pt x="62" y="66"/>
                    <a:pt x="61" y="63"/>
                    <a:pt x="59" y="61"/>
                  </a:cubicBezTo>
                  <a:cubicBezTo>
                    <a:pt x="57" y="58"/>
                    <a:pt x="54" y="56"/>
                    <a:pt x="51" y="56"/>
                  </a:cubicBezTo>
                  <a:close/>
                  <a:moveTo>
                    <a:pt x="21" y="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0"/>
                    <a:pt x="18" y="20"/>
                  </a:cubicBezTo>
                  <a:cubicBezTo>
                    <a:pt x="19" y="20"/>
                    <a:pt x="20" y="19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4D421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18"/>
            <p:cNvSpPr>
              <a:spLocks noEditPoints="1"/>
            </p:cNvSpPr>
            <p:nvPr/>
          </p:nvSpPr>
          <p:spPr bwMode="auto">
            <a:xfrm>
              <a:off x="4537230" y="5088755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rgbClr val="52B3E6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7348218" y="5147991"/>
              <a:ext cx="387383" cy="332044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EF821B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7374537" y="2632913"/>
            <a:ext cx="3293463" cy="1282698"/>
            <a:chOff x="8512414" y="2327889"/>
            <a:chExt cx="4611246" cy="1282840"/>
          </a:xfrm>
        </p:grpSpPr>
        <p:sp>
          <p:nvSpPr>
            <p:cNvPr id="35" name="TextBox 34"/>
            <p:cNvSpPr txBox="1"/>
            <p:nvPr/>
          </p:nvSpPr>
          <p:spPr>
            <a:xfrm>
              <a:off x="8512415" y="2327889"/>
              <a:ext cx="2929321" cy="338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F821B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厨余垃圾装袋扔进桶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F821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25"/>
            <p:cNvSpPr/>
            <p:nvPr/>
          </p:nvSpPr>
          <p:spPr>
            <a:xfrm>
              <a:off x="8512414" y="2631891"/>
              <a:ext cx="4611246" cy="978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常用的塑料袋，即使是可以降解的也远比厨余垃圾更难腐蚀。此外塑料袋本身是可回收垃圾。正确做法应该是将厨余垃圾倒入垃圾桶，塑料袋另扔进“可回收垃圾”桶 。</a:t>
              </a:r>
              <a:endParaRPr kumimoji="0" lang="en-GB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26"/>
          <p:cNvGrpSpPr/>
          <p:nvPr/>
        </p:nvGrpSpPr>
        <p:grpSpPr>
          <a:xfrm flipH="1">
            <a:off x="1841202" y="2115674"/>
            <a:ext cx="3039034" cy="1079857"/>
            <a:chOff x="8512415" y="2327889"/>
            <a:chExt cx="3256083" cy="569981"/>
          </a:xfrm>
        </p:grpSpPr>
        <p:sp>
          <p:nvSpPr>
            <p:cNvPr id="38" name="TextBox 37"/>
            <p:cNvSpPr txBox="1"/>
            <p:nvPr/>
          </p:nvSpPr>
          <p:spPr>
            <a:xfrm>
              <a:off x="8519746" y="2327889"/>
              <a:ext cx="2314829" cy="19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4D42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大棒骨是厨余垃圾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4D42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28"/>
            <p:cNvSpPr/>
            <p:nvPr/>
          </p:nvSpPr>
          <p:spPr>
            <a:xfrm>
              <a:off x="8512415" y="2498234"/>
              <a:ext cx="3256083" cy="399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事实上，大棒骨因为“难腐蚀”被列入“其它垃圾”。类似的还有玉米核、坚果壳、果核等。鸡骨等则是厨余垃圾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GB" altLang="zh-CN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0"/>
          <p:cNvGrpSpPr/>
          <p:nvPr/>
        </p:nvGrpSpPr>
        <p:grpSpPr>
          <a:xfrm flipH="1">
            <a:off x="2780167" y="5167702"/>
            <a:ext cx="2292029" cy="1114887"/>
            <a:chOff x="8519742" y="2327889"/>
            <a:chExt cx="3326831" cy="1115009"/>
          </a:xfrm>
        </p:grpSpPr>
        <p:sp>
          <p:nvSpPr>
            <p:cNvPr id="41" name="TextBox 40"/>
            <p:cNvSpPr txBox="1"/>
            <p:nvPr/>
          </p:nvSpPr>
          <p:spPr>
            <a:xfrm>
              <a:off x="8519742" y="2327889"/>
              <a:ext cx="2951088" cy="418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BE1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厕纸是纸，也可回收 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ABE1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Rectangle 32"/>
            <p:cNvSpPr/>
            <p:nvPr/>
          </p:nvSpPr>
          <p:spPr>
            <a:xfrm>
              <a:off x="8590490" y="2685685"/>
              <a:ext cx="3256083" cy="757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厕纸、卫生纸遇水即溶，不算可回收的“纸张”，类似的还有陶器、烟盒等。 </a:t>
              </a:r>
              <a:endParaRPr kumimoji="0" lang="en-GB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33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95">
            <a:extLst>
              <a:ext uri="{FF2B5EF4-FFF2-40B4-BE49-F238E27FC236}">
                <a16:creationId xmlns:a16="http://schemas.microsoft.com/office/drawing/2014/main" xmlns="" id="{723F3827-3A40-468D-8AA2-1191AD965AA3}"/>
              </a:ext>
            </a:extLst>
          </p:cNvPr>
          <p:cNvSpPr/>
          <p:nvPr/>
        </p:nvSpPr>
        <p:spPr>
          <a:xfrm>
            <a:off x="5598135" y="2670602"/>
            <a:ext cx="3466875" cy="1745393"/>
          </a:xfrm>
          <a:prstGeom prst="roundRect">
            <a:avLst/>
          </a:prstGeom>
          <a:solidFill>
            <a:srgbClr val="ABE1FF"/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467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E5149C-6E7D-483B-AA68-F245D5E9E0F7}"/>
              </a:ext>
            </a:extLst>
          </p:cNvPr>
          <p:cNvSpPr txBox="1"/>
          <p:nvPr/>
        </p:nvSpPr>
        <p:spPr>
          <a:xfrm>
            <a:off x="6159500" y="2914355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PART 03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BBE13D4-F05B-40BE-B84D-53252C4947D4}"/>
              </a:ext>
            </a:extLst>
          </p:cNvPr>
          <p:cNvSpPr/>
          <p:nvPr/>
        </p:nvSpPr>
        <p:spPr>
          <a:xfrm>
            <a:off x="5994939" y="3683796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</a:rPr>
              <a:t>如何做好垃圾分类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A787F7-092A-43D2-8FA4-19FF21F82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9" y="701058"/>
            <a:ext cx="4788039" cy="47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102768" y="523096"/>
            <a:ext cx="387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如何做好垃圾分类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90545" y="-1523166"/>
            <a:ext cx="8075686" cy="7184295"/>
            <a:chOff x="1567743" y="-1142579"/>
            <a:chExt cx="6057097" cy="5388517"/>
          </a:xfrm>
        </p:grpSpPr>
        <p:sp>
          <p:nvSpPr>
            <p:cNvPr id="4" name="Arc 54"/>
            <p:cNvSpPr/>
            <p:nvPr/>
          </p:nvSpPr>
          <p:spPr>
            <a:xfrm rot="10800000">
              <a:off x="1571009" y="-1142578"/>
              <a:ext cx="6047299" cy="5092130"/>
            </a:xfrm>
            <a:prstGeom prst="arc">
              <a:avLst>
                <a:gd name="adj1" fmla="val 19445014"/>
                <a:gd name="adj2" fmla="val 0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" name="Arc 55"/>
            <p:cNvSpPr/>
            <p:nvPr/>
          </p:nvSpPr>
          <p:spPr>
            <a:xfrm rot="10800000">
              <a:off x="1577541" y="-1142578"/>
              <a:ext cx="6047299" cy="5092130"/>
            </a:xfrm>
            <a:prstGeom prst="arc">
              <a:avLst>
                <a:gd name="adj1" fmla="val 16227456"/>
                <a:gd name="adj2" fmla="val 19322291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2400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567743" y="-1142579"/>
              <a:ext cx="6050565" cy="5388517"/>
              <a:chOff x="1567743" y="-1142579"/>
              <a:chExt cx="6050565" cy="5388517"/>
            </a:xfrm>
          </p:grpSpPr>
          <p:sp>
            <p:nvSpPr>
              <p:cNvPr id="7" name="Arc 56"/>
              <p:cNvSpPr/>
              <p:nvPr/>
            </p:nvSpPr>
            <p:spPr>
              <a:xfrm rot="10800000">
                <a:off x="1571009" y="-1142579"/>
                <a:ext cx="6047299" cy="5092130"/>
              </a:xfrm>
              <a:prstGeom prst="arc">
                <a:avLst>
                  <a:gd name="adj1" fmla="val 13108932"/>
                  <a:gd name="adj2" fmla="val 16162792"/>
                </a:avLst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 sz="2400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1567743" y="-1139314"/>
                <a:ext cx="6047299" cy="5385252"/>
                <a:chOff x="1567743" y="-1139314"/>
                <a:chExt cx="6047299" cy="5385252"/>
              </a:xfrm>
            </p:grpSpPr>
            <p:sp>
              <p:nvSpPr>
                <p:cNvPr id="9" name="Arc 53"/>
                <p:cNvSpPr/>
                <p:nvPr/>
              </p:nvSpPr>
              <p:spPr>
                <a:xfrm rot="10800000">
                  <a:off x="1567743" y="-1139314"/>
                  <a:ext cx="6047299" cy="5092130"/>
                </a:xfrm>
                <a:prstGeom prst="arc">
                  <a:avLst>
                    <a:gd name="adj1" fmla="val 10784482"/>
                    <a:gd name="adj2" fmla="val 13050527"/>
                  </a:avLst>
                </a:prstGeom>
                <a:ln w="38100">
                  <a:solidFill>
                    <a:schemeClr val="tx1">
                      <a:lumMod val="60000"/>
                      <a:lumOff val="4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/>
                  <a:endParaRPr sz="2400"/>
                </a:p>
              </p:txBody>
            </p:sp>
            <p:sp>
              <p:nvSpPr>
                <p:cNvPr id="11" name="Oval 63"/>
                <p:cNvSpPr/>
                <p:nvPr/>
              </p:nvSpPr>
              <p:spPr>
                <a:xfrm>
                  <a:off x="4280819" y="3659697"/>
                  <a:ext cx="586241" cy="586241"/>
                </a:xfrm>
                <a:prstGeom prst="ellipse">
                  <a:avLst/>
                </a:prstGeom>
                <a:solidFill>
                  <a:schemeClr val="accent3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/>
                </a:p>
              </p:txBody>
            </p:sp>
            <p:sp>
              <p:nvSpPr>
                <p:cNvPr id="13" name="Oval 73"/>
                <p:cNvSpPr/>
                <p:nvPr/>
              </p:nvSpPr>
              <p:spPr>
                <a:xfrm>
                  <a:off x="6552561" y="2820375"/>
                  <a:ext cx="586241" cy="586241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/>
                </a:p>
              </p:txBody>
            </p:sp>
            <p:sp>
              <p:nvSpPr>
                <p:cNvPr id="14" name="Oval 78"/>
                <p:cNvSpPr/>
                <p:nvPr/>
              </p:nvSpPr>
              <p:spPr>
                <a:xfrm>
                  <a:off x="2080448" y="2828154"/>
                  <a:ext cx="586241" cy="586241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/>
                </a:p>
              </p:txBody>
            </p:sp>
          </p:grpSp>
        </p:grpSp>
      </p:grpSp>
      <p:sp>
        <p:nvSpPr>
          <p:cNvPr id="15" name="五角星 14"/>
          <p:cNvSpPr/>
          <p:nvPr/>
        </p:nvSpPr>
        <p:spPr bwMode="auto">
          <a:xfrm>
            <a:off x="2997653" y="3970131"/>
            <a:ext cx="336532" cy="340764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endParaRPr lang="zh-CN" altLang="en-US" sz="1705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五角星 15"/>
          <p:cNvSpPr/>
          <p:nvPr/>
        </p:nvSpPr>
        <p:spPr bwMode="auto">
          <a:xfrm>
            <a:off x="5930321" y="5095586"/>
            <a:ext cx="336532" cy="340764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endParaRPr lang="zh-CN" altLang="en-US" sz="1705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五角星 16"/>
          <p:cNvSpPr/>
          <p:nvPr/>
        </p:nvSpPr>
        <p:spPr bwMode="auto">
          <a:xfrm>
            <a:off x="8959144" y="3991278"/>
            <a:ext cx="336532" cy="340764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endParaRPr lang="zh-CN" altLang="en-US" sz="1705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66"/>
          <p:cNvSpPr txBox="1">
            <a:spLocks noChangeArrowheads="1"/>
          </p:cNvSpPr>
          <p:nvPr/>
        </p:nvSpPr>
        <p:spPr bwMode="auto">
          <a:xfrm>
            <a:off x="1373621" y="4850971"/>
            <a:ext cx="1864103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zh-CN" altLang="en-US" sz="32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分类处理垃圾</a:t>
            </a:r>
            <a:endParaRPr lang="zh-CN" altLang="en-US" sz="32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66"/>
          <p:cNvSpPr txBox="1">
            <a:spLocks noChangeArrowheads="1"/>
          </p:cNvSpPr>
          <p:nvPr/>
        </p:nvSpPr>
        <p:spPr bwMode="auto">
          <a:xfrm>
            <a:off x="5341110" y="5764340"/>
            <a:ext cx="1641476" cy="69711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zh-CN" altLang="en-US" sz="32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废物利用</a:t>
            </a:r>
          </a:p>
          <a:p>
            <a:endParaRPr lang="zh-CN" altLang="en-US" sz="133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66"/>
          <p:cNvSpPr txBox="1">
            <a:spLocks noChangeArrowheads="1"/>
          </p:cNvSpPr>
          <p:nvPr/>
        </p:nvSpPr>
        <p:spPr bwMode="auto">
          <a:xfrm>
            <a:off x="8604257" y="4850970"/>
            <a:ext cx="2462213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dist"/>
            <a:r>
              <a:rPr lang="zh-CN" altLang="en-US" sz="3200" b="1" dirty="0" smtClean="0">
                <a:solidFill>
                  <a:srgbClr val="ABE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改变生活习惯</a:t>
            </a:r>
            <a:endParaRPr lang="en-US" altLang="zh-CN" sz="3200" b="1" dirty="0" smtClean="0">
              <a:solidFill>
                <a:srgbClr val="ABE1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zh-CN" sz="3200" b="1" dirty="0" smtClean="0">
                <a:solidFill>
                  <a:srgbClr val="ABE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减少垃圾制造</a:t>
            </a:r>
          </a:p>
        </p:txBody>
      </p:sp>
    </p:spTree>
    <p:extLst>
      <p:ext uri="{BB962C8B-B14F-4D97-AF65-F5344CB8AC3E}">
        <p14:creationId xmlns:p14="http://schemas.microsoft.com/office/powerpoint/2010/main" val="172381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95">
            <a:extLst>
              <a:ext uri="{FF2B5EF4-FFF2-40B4-BE49-F238E27FC236}">
                <a16:creationId xmlns:a16="http://schemas.microsoft.com/office/drawing/2014/main" xmlns="" id="{396C69B7-4B8C-4434-B794-56385FABD3B6}"/>
              </a:ext>
            </a:extLst>
          </p:cNvPr>
          <p:cNvSpPr/>
          <p:nvPr/>
        </p:nvSpPr>
        <p:spPr>
          <a:xfrm>
            <a:off x="2108110" y="2314655"/>
            <a:ext cx="3004095" cy="17453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467" b="1" dirty="0"/>
          </a:p>
        </p:txBody>
      </p:sp>
      <p:sp>
        <p:nvSpPr>
          <p:cNvPr id="17" name="圆角矩形 16"/>
          <p:cNvSpPr/>
          <p:nvPr/>
        </p:nvSpPr>
        <p:spPr>
          <a:xfrm>
            <a:off x="6809530" y="2063620"/>
            <a:ext cx="1035935" cy="601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圆角矩形 95"/>
          <p:cNvSpPr/>
          <p:nvPr/>
        </p:nvSpPr>
        <p:spPr>
          <a:xfrm>
            <a:off x="6809530" y="2882530"/>
            <a:ext cx="1035935" cy="60188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467" b="1" dirty="0"/>
          </a:p>
        </p:txBody>
      </p:sp>
      <p:sp>
        <p:nvSpPr>
          <p:cNvPr id="101" name="圆角矩形 100"/>
          <p:cNvSpPr/>
          <p:nvPr/>
        </p:nvSpPr>
        <p:spPr>
          <a:xfrm>
            <a:off x="6809530" y="3701438"/>
            <a:ext cx="1035935" cy="601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116" name="椭圆 80"/>
          <p:cNvSpPr/>
          <p:nvPr/>
        </p:nvSpPr>
        <p:spPr bwMode="auto">
          <a:xfrm>
            <a:off x="6788917" y="2013379"/>
            <a:ext cx="946580" cy="69335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80" tIns="34291" rIns="68580" bIns="3429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28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椭圆 80"/>
          <p:cNvSpPr/>
          <p:nvPr/>
        </p:nvSpPr>
        <p:spPr bwMode="auto">
          <a:xfrm>
            <a:off x="6788917" y="2836792"/>
            <a:ext cx="946580" cy="69335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80" tIns="34291" rIns="68580" bIns="3429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28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椭圆 80"/>
          <p:cNvSpPr/>
          <p:nvPr/>
        </p:nvSpPr>
        <p:spPr bwMode="auto">
          <a:xfrm>
            <a:off x="6788917" y="3655702"/>
            <a:ext cx="946580" cy="693355"/>
          </a:xfrm>
          <a:prstGeom prst="ellipse">
            <a:avLst/>
          </a:prstGeom>
          <a:noFill/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lIns="68580" tIns="34291" rIns="68580" bIns="3429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28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1" name="矩形 39"/>
          <p:cNvSpPr>
            <a:spLocks noChangeArrowheads="1"/>
          </p:cNvSpPr>
          <p:nvPr/>
        </p:nvSpPr>
        <p:spPr bwMode="auto">
          <a:xfrm>
            <a:off x="8417957" y="2024126"/>
            <a:ext cx="3459525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ts val="751"/>
              </a:spcBef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【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垃圾处理的现状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】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宋体" charset="-122"/>
            </a:endParaRPr>
          </a:p>
        </p:txBody>
      </p:sp>
      <p:sp>
        <p:nvSpPr>
          <p:cNvPr id="122" name="矩形 39"/>
          <p:cNvSpPr>
            <a:spLocks noChangeArrowheads="1"/>
          </p:cNvSpPr>
          <p:nvPr/>
        </p:nvSpPr>
        <p:spPr bwMode="auto">
          <a:xfrm>
            <a:off x="8417957" y="2855004"/>
            <a:ext cx="3459525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ts val="751"/>
              </a:spcBef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【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垃圾的分类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】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宋体" charset="-122"/>
            </a:endParaRPr>
          </a:p>
        </p:txBody>
      </p:sp>
      <p:sp>
        <p:nvSpPr>
          <p:cNvPr id="123" name="矩形 39"/>
          <p:cNvSpPr>
            <a:spLocks noChangeArrowheads="1"/>
          </p:cNvSpPr>
          <p:nvPr/>
        </p:nvSpPr>
        <p:spPr bwMode="auto">
          <a:xfrm>
            <a:off x="8417957" y="3674974"/>
            <a:ext cx="3459525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ts val="751"/>
              </a:spcBef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【</a:t>
            </a: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如何做好垃圾分类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rPr>
              <a:t>】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宋体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2741606" y="2465656"/>
            <a:ext cx="1563876" cy="943776"/>
          </a:xfrm>
          <a:prstGeom prst="rect">
            <a:avLst/>
          </a:prstGeom>
          <a:noFill/>
        </p:spPr>
        <p:txBody>
          <a:bodyPr wrap="none" lIns="121913" tIns="60956" rIns="121913" bIns="60956">
            <a:spAutoFit/>
          </a:bodyPr>
          <a:lstStyle/>
          <a:p>
            <a:pPr>
              <a:defRPr/>
            </a:pPr>
            <a:r>
              <a:rPr lang="zh-CN" altLang="en-US" sz="5333" kern="0" spc="-200" dirty="0">
                <a:ln w="1905">
                  <a:noFill/>
                </a:ln>
                <a:solidFill>
                  <a:schemeClr val="bg1"/>
                </a:solidFill>
                <a:latin typeface="方正大黑简体" pitchFamily="65" charset="-122"/>
                <a:ea typeface="方正大黑简体" pitchFamily="65" charset="-122"/>
              </a:rPr>
              <a:t>目录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2529902" y="3304854"/>
            <a:ext cx="2160513" cy="533536"/>
          </a:xfrm>
          <a:prstGeom prst="rect">
            <a:avLst/>
          </a:prstGeom>
          <a:noFill/>
        </p:spPr>
        <p:txBody>
          <a:bodyPr wrap="none" lIns="121913" tIns="60956" rIns="121913" bIns="60956">
            <a:spAutoFit/>
          </a:bodyPr>
          <a:lstStyle/>
          <a:p>
            <a:pPr algn="ctr"/>
            <a:r>
              <a:rPr lang="en-US" altLang="zh-CN" sz="26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2667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1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96" grpId="0" animBg="1"/>
      <p:bldP spid="101" grpId="0" animBg="1"/>
      <p:bldP spid="116" grpId="0"/>
      <p:bldP spid="117" grpId="0"/>
      <p:bldP spid="118" grpId="0"/>
      <p:bldP spid="121" grpId="0"/>
      <p:bldP spid="122" grpId="0"/>
      <p:bldP spid="123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5084279" y="523096"/>
            <a:ext cx="202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废物利用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340" y="3659464"/>
            <a:ext cx="5514181" cy="8660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400" dirty="0" smtClea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对于垃圾，不论哪种处理方式都会对环境产生危害，增加社会负担，造成资源的浪费。所以解决垃圾处理的最好方法就是</a:t>
            </a:r>
            <a:r>
              <a:rPr lang="zh-CN" altLang="en-US" sz="1400" dirty="0" smtClean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废物利用。</a:t>
            </a:r>
            <a:endParaRPr lang="zh-CN" altLang="en-US" sz="12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37" y="1369080"/>
            <a:ext cx="2600180" cy="168199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5685"/>
            <a:ext cx="1960902" cy="26841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08" y="4484690"/>
            <a:ext cx="2322778" cy="159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00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616116" y="523096"/>
            <a:ext cx="2959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改变生活习惯</a:t>
            </a:r>
            <a:endParaRPr lang="en-US" altLang="zh-CN" sz="3600" dirty="0" smtClean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减少垃圾制造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 flipV="1">
            <a:off x="645460" y="3711388"/>
            <a:ext cx="10318376" cy="514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endParaRPr lang="zh-CN" altLang="zh-CN" sz="2400"/>
          </a:p>
        </p:txBody>
      </p:sp>
      <p:grpSp>
        <p:nvGrpSpPr>
          <p:cNvPr id="4" name="组合 3"/>
          <p:cNvGrpSpPr/>
          <p:nvPr/>
        </p:nvGrpSpPr>
        <p:grpSpPr>
          <a:xfrm>
            <a:off x="2328505" y="2960655"/>
            <a:ext cx="206311" cy="938212"/>
            <a:chOff x="1745505" y="2220491"/>
            <a:chExt cx="154781" cy="703659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814562" y="2220491"/>
              <a:ext cx="16669" cy="6262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1745505" y="2768178"/>
              <a:ext cx="154781" cy="1559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</p:grpSp>
      <p:grpSp>
        <p:nvGrpSpPr>
          <p:cNvPr id="7" name="组合 4"/>
          <p:cNvGrpSpPr/>
          <p:nvPr/>
        </p:nvGrpSpPr>
        <p:grpSpPr>
          <a:xfrm>
            <a:off x="3991925" y="3690906"/>
            <a:ext cx="206311" cy="938213"/>
            <a:chOff x="2993454" y="2768178"/>
            <a:chExt cx="154781" cy="703660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3062511" y="2924150"/>
              <a:ext cx="15478" cy="5476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2993454" y="2768178"/>
              <a:ext cx="154781" cy="1559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</p:grpSp>
      <p:grpSp>
        <p:nvGrpSpPr>
          <p:cNvPr id="10" name="组合 6"/>
          <p:cNvGrpSpPr/>
          <p:nvPr/>
        </p:nvGrpSpPr>
        <p:grpSpPr>
          <a:xfrm>
            <a:off x="5419997" y="2960655"/>
            <a:ext cx="207899" cy="938212"/>
            <a:chOff x="4064842" y="2220491"/>
            <a:chExt cx="155972" cy="703659"/>
          </a:xfrm>
        </p:grpSpPr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4135089" y="2220491"/>
              <a:ext cx="15478" cy="6262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4064842" y="2768178"/>
              <a:ext cx="155972" cy="1559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</p:grpSp>
      <p:grpSp>
        <p:nvGrpSpPr>
          <p:cNvPr id="13" name="组合 8"/>
          <p:cNvGrpSpPr/>
          <p:nvPr/>
        </p:nvGrpSpPr>
        <p:grpSpPr>
          <a:xfrm>
            <a:off x="6922797" y="3690906"/>
            <a:ext cx="207899" cy="938213"/>
            <a:chOff x="5192289" y="2768178"/>
            <a:chExt cx="155972" cy="70366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5262536" y="2924150"/>
              <a:ext cx="15478" cy="5476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5192289" y="2768178"/>
              <a:ext cx="155972" cy="1559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</p:grpSp>
      <p:grpSp>
        <p:nvGrpSpPr>
          <p:cNvPr id="16" name="组合 10"/>
          <p:cNvGrpSpPr/>
          <p:nvPr/>
        </p:nvGrpSpPr>
        <p:grpSpPr>
          <a:xfrm>
            <a:off x="8358975" y="2960655"/>
            <a:ext cx="207899" cy="938212"/>
            <a:chOff x="6269755" y="2220491"/>
            <a:chExt cx="155972" cy="703659"/>
          </a:xfrm>
        </p:grpSpPr>
        <p:sp>
          <p:nvSpPr>
            <p:cNvPr id="17" name="Rectangle 267"/>
            <p:cNvSpPr>
              <a:spLocks noChangeArrowheads="1"/>
            </p:cNvSpPr>
            <p:nvPr/>
          </p:nvSpPr>
          <p:spPr bwMode="auto">
            <a:xfrm>
              <a:off x="6340002" y="2220491"/>
              <a:ext cx="15478" cy="6262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  <p:sp>
          <p:nvSpPr>
            <p:cNvPr id="18" name="Oval 268"/>
            <p:cNvSpPr>
              <a:spLocks noChangeArrowheads="1"/>
            </p:cNvSpPr>
            <p:nvPr/>
          </p:nvSpPr>
          <p:spPr bwMode="auto">
            <a:xfrm>
              <a:off x="6269755" y="2768178"/>
              <a:ext cx="155972" cy="1559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/>
            </a:p>
          </p:txBody>
        </p:sp>
      </p:grpSp>
      <p:grpSp>
        <p:nvGrpSpPr>
          <p:cNvPr id="19" name="组合 3"/>
          <p:cNvGrpSpPr/>
          <p:nvPr/>
        </p:nvGrpSpPr>
        <p:grpSpPr>
          <a:xfrm>
            <a:off x="2120609" y="2647917"/>
            <a:ext cx="622108" cy="625475"/>
            <a:chOff x="1589534" y="1985937"/>
            <a:chExt cx="466725" cy="469106"/>
          </a:xfrm>
        </p:grpSpPr>
        <p:sp>
          <p:nvSpPr>
            <p:cNvPr id="20" name="Oval 13"/>
            <p:cNvSpPr>
              <a:spLocks noChangeArrowheads="1"/>
            </p:cNvSpPr>
            <p:nvPr/>
          </p:nvSpPr>
          <p:spPr bwMode="auto">
            <a:xfrm>
              <a:off x="1589534" y="1985937"/>
              <a:ext cx="466725" cy="469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1662540" y="2045644"/>
              <a:ext cx="280410" cy="34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5" rIns="91412" bIns="45705">
              <a:spAutoFit/>
            </a:bodyPr>
            <a:lstStyle/>
            <a:p>
              <a:pPr eaLnBrk="1" hangingPunct="1"/>
              <a:r>
                <a:rPr lang="id-ID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7"/>
          <p:cNvGrpSpPr/>
          <p:nvPr/>
        </p:nvGrpSpPr>
        <p:grpSpPr>
          <a:xfrm>
            <a:off x="5213689" y="2647916"/>
            <a:ext cx="622108" cy="625474"/>
            <a:chOff x="3910061" y="1985937"/>
            <a:chExt cx="466725" cy="469106"/>
          </a:xfrm>
        </p:grpSpPr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3910061" y="1985937"/>
              <a:ext cx="466725" cy="4691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34"/>
            <p:cNvSpPr>
              <a:spLocks noChangeArrowheads="1"/>
            </p:cNvSpPr>
            <p:nvPr/>
          </p:nvSpPr>
          <p:spPr bwMode="auto">
            <a:xfrm>
              <a:off x="3986261" y="2031857"/>
              <a:ext cx="280410" cy="34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5" rIns="91412" bIns="45705">
              <a:spAutoFit/>
            </a:bodyPr>
            <a:lstStyle/>
            <a:p>
              <a:pPr eaLnBrk="1" hangingPunct="1"/>
              <a:r>
                <a:rPr lang="id-ID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11"/>
          <p:cNvGrpSpPr/>
          <p:nvPr/>
        </p:nvGrpSpPr>
        <p:grpSpPr>
          <a:xfrm>
            <a:off x="8152666" y="2647917"/>
            <a:ext cx="622108" cy="625475"/>
            <a:chOff x="6114974" y="1985937"/>
            <a:chExt cx="466725" cy="469106"/>
          </a:xfrm>
        </p:grpSpPr>
        <p:sp>
          <p:nvSpPr>
            <p:cNvPr id="26" name="Oval 269"/>
            <p:cNvSpPr>
              <a:spLocks noChangeArrowheads="1"/>
            </p:cNvSpPr>
            <p:nvPr/>
          </p:nvSpPr>
          <p:spPr bwMode="auto">
            <a:xfrm>
              <a:off x="6114974" y="1985937"/>
              <a:ext cx="466725" cy="4691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>
              <a:off x="6181649" y="2045644"/>
              <a:ext cx="280410" cy="34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5" rIns="91412" bIns="45705">
              <a:spAutoFit/>
            </a:bodyPr>
            <a:lstStyle/>
            <a:p>
              <a:pPr eaLnBrk="1" hangingPunct="1"/>
              <a:r>
                <a:rPr lang="id-ID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5"/>
          <p:cNvGrpSpPr/>
          <p:nvPr/>
        </p:nvGrpSpPr>
        <p:grpSpPr>
          <a:xfrm>
            <a:off x="3784027" y="4316381"/>
            <a:ext cx="622108" cy="625474"/>
            <a:chOff x="2837483" y="3237285"/>
            <a:chExt cx="466725" cy="469106"/>
          </a:xfrm>
        </p:grpSpPr>
        <p:sp>
          <p:nvSpPr>
            <p:cNvPr id="29" name="Oval 15"/>
            <p:cNvSpPr>
              <a:spLocks noChangeArrowheads="1"/>
            </p:cNvSpPr>
            <p:nvPr/>
          </p:nvSpPr>
          <p:spPr bwMode="auto">
            <a:xfrm>
              <a:off x="2837483" y="3237285"/>
              <a:ext cx="466725" cy="4691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2904158" y="3269402"/>
              <a:ext cx="280410" cy="34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5" rIns="91412" bIns="45705">
              <a:spAutoFit/>
            </a:bodyPr>
            <a:lstStyle/>
            <a:p>
              <a:pPr eaLnBrk="1" hangingPunct="1"/>
              <a:r>
                <a:rPr lang="id-ID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9"/>
          <p:cNvGrpSpPr/>
          <p:nvPr/>
        </p:nvGrpSpPr>
        <p:grpSpPr>
          <a:xfrm>
            <a:off x="6716489" y="4316382"/>
            <a:ext cx="622108" cy="625474"/>
            <a:chOff x="5037508" y="3237285"/>
            <a:chExt cx="466725" cy="469106"/>
          </a:xfrm>
        </p:grpSpPr>
        <p:sp>
          <p:nvSpPr>
            <p:cNvPr id="32" name="Oval 20"/>
            <p:cNvSpPr>
              <a:spLocks noChangeArrowheads="1"/>
            </p:cNvSpPr>
            <p:nvPr/>
          </p:nvSpPr>
          <p:spPr bwMode="auto">
            <a:xfrm>
              <a:off x="5037508" y="3237285"/>
              <a:ext cx="466725" cy="4691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5105373" y="3305393"/>
              <a:ext cx="280410" cy="34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5" rIns="91412" bIns="45705">
              <a:spAutoFit/>
            </a:bodyPr>
            <a:lstStyle/>
            <a:p>
              <a:pPr eaLnBrk="1" hangingPunct="1"/>
              <a:r>
                <a:rPr lang="id-ID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95082" y="2085285"/>
            <a:ext cx="289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当你日常外出时，常备一个购物纸袋，购物时尽量不用塑料袋；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7200" y="2094250"/>
            <a:ext cx="2653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当你在外用餐时，请带上一个饭盒，不要用泡沫饭盒来盛餐；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13509" y="2139073"/>
            <a:ext cx="221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节约每一张纸，节约每一支笔，减少垃圾产生。</a:t>
            </a:r>
            <a:b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86635" y="5030199"/>
            <a:ext cx="2679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当你买菜时，如果可能，拎上你的菜篮子，千万不用塑料袋；</a:t>
            </a:r>
            <a:b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218877" y="4985376"/>
            <a:ext cx="17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自觉做好垃圾分类；</a:t>
            </a:r>
            <a:endParaRPr lang="zh-CN" altLang="en-US" sz="1400" dirty="0" smtClean="0"/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372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28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5847678" y="830132"/>
            <a:ext cx="536896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垃圾要分类，资源要利用； 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今天分一分，明天美十分 ；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积极参与垃圾分类，创优美社区环境； 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分类收集人人有责，男女老幼齐参与 ；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未来人类的文明，将是绿色文明 ；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提高社区的品味，从垃圾分类开始 ；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垃圾分类，举手之劳 ；</a:t>
            </a:r>
            <a:b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0033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垃圾分一分，环境美十分 。</a:t>
            </a:r>
            <a: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8682" y="2752166"/>
            <a:ext cx="367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DFPHaiBaoW12-GB" pitchFamily="82" charset="-122"/>
                <a:ea typeface="DFPHaiBaoW12-GB" pitchFamily="82" charset="-122"/>
              </a:rPr>
              <a:t>垃圾分类歌</a:t>
            </a:r>
            <a:endParaRPr lang="en-US" sz="3200" dirty="0">
              <a:latin typeface="DFPHaiBaoW12-GB" pitchFamily="82" charset="-122"/>
              <a:ea typeface="DFPHaiBaoW12-GB" pitchFamily="82" charset="-122"/>
            </a:endParaRPr>
          </a:p>
        </p:txBody>
      </p:sp>
      <p:pic>
        <p:nvPicPr>
          <p:cNvPr id="1026" name="Picture 2" descr="C:\Users\U0170895\Downloads\歌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15" y="2282553"/>
            <a:ext cx="206502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库_文本框 165"/>
          <p:cNvSpPr txBox="1"/>
          <p:nvPr>
            <p:custDataLst>
              <p:tags r:id="rId1"/>
            </p:custDataLst>
          </p:nvPr>
        </p:nvSpPr>
        <p:spPr>
          <a:xfrm>
            <a:off x="942712" y="1584113"/>
            <a:ext cx="102129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>
                <a:solidFill>
                  <a:srgbClr val="003350"/>
                </a:solidFill>
                <a:latin typeface="+mj-lt"/>
              </a:defRPr>
            </a:lvl1pPr>
          </a:lstStyle>
          <a:p>
            <a:pPr lvl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关于路孚特“绿行者”乡村环境教育项目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由路孚特创立，于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年成为“中国大学生社会实践知行促进计划”（简称“知行计划”）核心项目。项目积极响应国家“一带一路”倡议，围绕生态文明和可持续发展政策，设立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个资助名额，鼓励和支持全国高校大学生团队通过社会实践的方式，在“一带一路”沿线地区中小学校开设优质乡村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教育，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增强对青少年生态环境保护意识培养，推动乡村地区环境保护和教育发展。</a:t>
            </a:r>
          </a:p>
          <a:p>
            <a:pPr lvl="0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关于知行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“中国大学生社会实践知行促进计划”（简称“知行计划”）创立于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年，旨在支持全国大中专学生社会实践发展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。截至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，已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累计发动超过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所大学的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5,300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多支大学生社会实践团队参与申报，直接资助超过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支团队开展包括助学支教、环境保护、减贫脱贫、创新创业、乡村调研、专业竞赛、公益传播等形式多样的实践项目，共计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47.7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万大学生直接参与，使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5,800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余所乡村学校的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余万师生受益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年，“知行计划”将继续支持大学生实践，助力中国教育发展。</a:t>
            </a:r>
          </a:p>
          <a:p>
            <a:pPr lvl="0"/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64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312178" y="1540228"/>
            <a:ext cx="35445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77D0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THANK</a:t>
            </a:r>
          </a:p>
          <a:p>
            <a:r>
              <a:rPr lang="en-US" altLang="zh-CN" sz="8000" b="1" dirty="0">
                <a:solidFill>
                  <a:srgbClr val="77D0FF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YOU !</a:t>
            </a:r>
          </a:p>
        </p:txBody>
      </p:sp>
      <p:pic>
        <p:nvPicPr>
          <p:cNvPr id="5" name="纯音乐 - 阿兰蒂斯之恋 - aranjuez mon auour">
            <a:hlinkClick r:id="" action="ppaction://media"/>
            <a:extLst>
              <a:ext uri="{FF2B5EF4-FFF2-40B4-BE49-F238E27FC236}">
                <a16:creationId xmlns:a16="http://schemas.microsoft.com/office/drawing/2014/main" xmlns="" id="{C379C96C-CFFD-4D89-86D0-66952CB42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-901700"/>
            <a:ext cx="609600" cy="609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618EADB-67BB-4E15-BA60-62CFE7576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83" y="601280"/>
            <a:ext cx="4788039" cy="4788039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8922A55C-6D32-4505-9CC2-EBCCEE94E0A2}"/>
              </a:ext>
            </a:extLst>
          </p:cNvPr>
          <p:cNvSpPr/>
          <p:nvPr/>
        </p:nvSpPr>
        <p:spPr>
          <a:xfrm>
            <a:off x="1312178" y="4637472"/>
            <a:ext cx="1866901" cy="365671"/>
          </a:xfrm>
          <a:prstGeom prst="roundRect">
            <a:avLst>
              <a:gd name="adj" fmla="val 30600"/>
            </a:avLst>
          </a:prstGeom>
          <a:solidFill>
            <a:srgbClr val="FFE12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42AE8290-8890-4ECA-852E-3E1CF8177ABF}"/>
              </a:ext>
            </a:extLst>
          </p:cNvPr>
          <p:cNvSpPr/>
          <p:nvPr/>
        </p:nvSpPr>
        <p:spPr>
          <a:xfrm>
            <a:off x="3600576" y="4630136"/>
            <a:ext cx="1866901" cy="365671"/>
          </a:xfrm>
          <a:prstGeom prst="roundRect">
            <a:avLst>
              <a:gd name="adj" fmla="val 30600"/>
            </a:avLst>
          </a:prstGeom>
          <a:solidFill>
            <a:srgbClr val="FFE12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95">
            <a:extLst>
              <a:ext uri="{FF2B5EF4-FFF2-40B4-BE49-F238E27FC236}">
                <a16:creationId xmlns:a16="http://schemas.microsoft.com/office/drawing/2014/main" xmlns="" id="{723F3827-3A40-468D-8AA2-1191AD965AA3}"/>
              </a:ext>
            </a:extLst>
          </p:cNvPr>
          <p:cNvSpPr/>
          <p:nvPr/>
        </p:nvSpPr>
        <p:spPr>
          <a:xfrm>
            <a:off x="5598135" y="2670602"/>
            <a:ext cx="3466875" cy="1745393"/>
          </a:xfrm>
          <a:prstGeom prst="roundRect">
            <a:avLst/>
          </a:prstGeom>
          <a:solidFill>
            <a:srgbClr val="ABE1FF"/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467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E5149C-6E7D-483B-AA68-F245D5E9E0F7}"/>
              </a:ext>
            </a:extLst>
          </p:cNvPr>
          <p:cNvSpPr txBox="1"/>
          <p:nvPr/>
        </p:nvSpPr>
        <p:spPr>
          <a:xfrm>
            <a:off x="6159500" y="2914355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PART 01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BBE13D4-F05B-40BE-B84D-53252C4947D4}"/>
              </a:ext>
            </a:extLst>
          </p:cNvPr>
          <p:cNvSpPr/>
          <p:nvPr/>
        </p:nvSpPr>
        <p:spPr>
          <a:xfrm>
            <a:off x="5996541" y="3697960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</a:rPr>
              <a:t>垃圾处理的现状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A787F7-092A-43D2-8FA4-19FF21F82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9" y="701058"/>
            <a:ext cx="4788039" cy="47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7"/>
          <p:cNvSpPr txBox="1"/>
          <p:nvPr/>
        </p:nvSpPr>
        <p:spPr>
          <a:xfrm>
            <a:off x="3876481" y="523095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垃圾污染的危害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89751" y="1762655"/>
            <a:ext cx="4415297" cy="3817577"/>
            <a:chOff x="4843003" y="415117"/>
            <a:chExt cx="4415297" cy="3817577"/>
          </a:xfrm>
        </p:grpSpPr>
        <p:sp>
          <p:nvSpPr>
            <p:cNvPr id="4" name="矩形 30"/>
            <p:cNvSpPr/>
            <p:nvPr/>
          </p:nvSpPr>
          <p:spPr>
            <a:xfrm>
              <a:off x="4843003" y="2486025"/>
              <a:ext cx="4300997" cy="1714485"/>
            </a:xfrm>
            <a:custGeom>
              <a:avLst/>
              <a:gdLst/>
              <a:ahLst/>
              <a:cxnLst/>
              <a:rect l="l" t="t" r="r" b="b"/>
              <a:pathLst>
                <a:path w="4300997" h="1714485">
                  <a:moveTo>
                    <a:pt x="424322" y="0"/>
                  </a:moveTo>
                  <a:lnTo>
                    <a:pt x="4300997" y="0"/>
                  </a:lnTo>
                  <a:lnTo>
                    <a:pt x="4300997" y="1085850"/>
                  </a:lnTo>
                  <a:lnTo>
                    <a:pt x="762841" y="1085850"/>
                  </a:lnTo>
                  <a:lnTo>
                    <a:pt x="384301" y="1714485"/>
                  </a:lnTo>
                  <a:lnTo>
                    <a:pt x="0" y="1065763"/>
                  </a:lnTo>
                  <a:lnTo>
                    <a:pt x="424322" y="81439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51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矩形 4"/>
            <p:cNvSpPr/>
            <p:nvPr/>
          </p:nvSpPr>
          <p:spPr>
            <a:xfrm>
              <a:off x="5413765" y="415117"/>
              <a:ext cx="3844535" cy="287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平行四边形 5"/>
            <p:cNvSpPr/>
            <p:nvPr/>
          </p:nvSpPr>
          <p:spPr>
            <a:xfrm rot="16200000" flipH="1">
              <a:off x="3410073" y="2226940"/>
              <a:ext cx="3811402" cy="200106"/>
            </a:xfrm>
            <a:prstGeom prst="parallelogram">
              <a:avLst>
                <a:gd name="adj" fmla="val 497774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7" name="矩形 6"/>
          <p:cNvSpPr/>
          <p:nvPr/>
        </p:nvSpPr>
        <p:spPr>
          <a:xfrm>
            <a:off x="6588643" y="1873061"/>
            <a:ext cx="1837974" cy="13995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7342" y="1934173"/>
            <a:ext cx="1733550" cy="15933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侵占大量土地。据初步调查，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668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座城市中已有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被垃圾带所包围全国垃圾存占地累计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万亩。</a:t>
            </a:r>
          </a:p>
          <a:p>
            <a:pPr>
              <a:lnSpc>
                <a:spcPct val="150000"/>
              </a:lnSpc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31391" y="3368483"/>
            <a:ext cx="1581151" cy="1123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8582871" y="3423089"/>
            <a:ext cx="1476448" cy="9923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垃圾堆积发酵产生甲烷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甲烷是可燃性气体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浓度达到一定量遇到明火即可发生爆炸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67" y="3356536"/>
            <a:ext cx="1772043" cy="11809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01353" y="3353142"/>
            <a:ext cx="1831591" cy="33439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6701864" y="3352488"/>
            <a:ext cx="1633357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侵占大量土地</a:t>
            </a:r>
            <a:endParaRPr lang="zh-CN" altLang="en-US" sz="1600" b="1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32" y="1872695"/>
            <a:ext cx="1564319" cy="140999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37646" y="1872186"/>
            <a:ext cx="1555411" cy="33439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TextBox 15"/>
          <p:cNvSpPr txBox="1"/>
          <p:nvPr/>
        </p:nvSpPr>
        <p:spPr>
          <a:xfrm>
            <a:off x="8740069" y="1865715"/>
            <a:ext cx="1242468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垃圾爆炸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85303" y="2742048"/>
            <a:ext cx="5219700" cy="2733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dist="76200" dir="5400000" algn="t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2966024" y="2841350"/>
            <a:ext cx="1429699" cy="1034120"/>
          </a:xfrm>
          <a:prstGeom prst="rect">
            <a:avLst/>
          </a:prstGeom>
          <a:solidFill>
            <a:srgbClr val="C2C2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64383" y="4497246"/>
            <a:ext cx="1773946" cy="860166"/>
          </a:xfrm>
          <a:prstGeom prst="rect">
            <a:avLst/>
          </a:prstGeom>
          <a:solidFill>
            <a:srgbClr val="FC9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79" y="4206668"/>
            <a:ext cx="1476375" cy="11507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13799" y="2872259"/>
            <a:ext cx="1485900" cy="12231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垃圾露天堆放大量氨、硫化物等有害气体释放，严重污染了大气和城市的生活环境。</a:t>
            </a:r>
          </a:p>
          <a:p>
            <a:pPr>
              <a:lnSpc>
                <a:spcPct val="150000"/>
              </a:lnSpc>
            </a:pP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942679" y="3970772"/>
            <a:ext cx="1476375" cy="3429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24" name="TextBox 23"/>
          <p:cNvSpPr txBox="1"/>
          <p:nvPr/>
        </p:nvSpPr>
        <p:spPr>
          <a:xfrm>
            <a:off x="2945109" y="3995554"/>
            <a:ext cx="1465759" cy="56159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严重污染水体</a:t>
            </a:r>
          </a:p>
          <a:p>
            <a:pPr algn="dist"/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0"/>
          <a:stretch/>
        </p:blipFill>
        <p:spPr>
          <a:xfrm>
            <a:off x="4463534" y="2834782"/>
            <a:ext cx="1760625" cy="158069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78" y="2885399"/>
            <a:ext cx="1714500" cy="249974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154643" y="2827773"/>
            <a:ext cx="1707458" cy="35300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TextBox 26"/>
          <p:cNvSpPr txBox="1"/>
          <p:nvPr/>
        </p:nvSpPr>
        <p:spPr>
          <a:xfrm>
            <a:off x="1251173" y="2876003"/>
            <a:ext cx="1516348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严重污染大气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469050" y="2840570"/>
            <a:ext cx="1760625" cy="34021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30" name="TextBox 29"/>
          <p:cNvSpPr txBox="1"/>
          <p:nvPr/>
        </p:nvSpPr>
        <p:spPr>
          <a:xfrm>
            <a:off x="4636216" y="2834782"/>
            <a:ext cx="1458853" cy="3154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生物性污染</a:t>
            </a:r>
            <a:endParaRPr lang="zh-CN" alt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429140" y="4518286"/>
            <a:ext cx="1854393" cy="9922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生物性污染。垃圾中有许多致病微生物，同时垃圾往往是蚊、蝇、蟑螂和老鼠的孳生地，这些必然危害着广大市民的身体健康。</a:t>
            </a:r>
          </a:p>
          <a:p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  <p:bldP spid="21" grpId="0"/>
      <p:bldP spid="23" grpId="0" animBg="1"/>
      <p:bldP spid="24" grpId="0"/>
      <p:bldP spid="26" grpId="0" animBg="1"/>
      <p:bldP spid="27" grpId="0"/>
      <p:bldP spid="29" grpId="0" animBg="1"/>
      <p:bldP spid="3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7"/>
          <p:cNvSpPr txBox="1"/>
          <p:nvPr/>
        </p:nvSpPr>
        <p:spPr>
          <a:xfrm>
            <a:off x="3996796" y="523095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垃圾污染的种类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3" name="梯形 2"/>
          <p:cNvSpPr/>
          <p:nvPr/>
        </p:nvSpPr>
        <p:spPr>
          <a:xfrm>
            <a:off x="1997738" y="1575945"/>
            <a:ext cx="2095500" cy="295275"/>
          </a:xfrm>
          <a:prstGeom prst="trapezoid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94" y="1713126"/>
            <a:ext cx="3681865" cy="24536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梯形 4"/>
          <p:cNvSpPr/>
          <p:nvPr/>
        </p:nvSpPr>
        <p:spPr>
          <a:xfrm>
            <a:off x="4598063" y="2576070"/>
            <a:ext cx="2362200" cy="295275"/>
          </a:xfrm>
          <a:prstGeom prst="trapezoi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/>
        </p:nvSpPr>
        <p:spPr>
          <a:xfrm>
            <a:off x="1788189" y="3309494"/>
            <a:ext cx="3762375" cy="8572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梯形 6"/>
          <p:cNvSpPr/>
          <p:nvPr/>
        </p:nvSpPr>
        <p:spPr>
          <a:xfrm>
            <a:off x="8046113" y="3271395"/>
            <a:ext cx="2419350" cy="295275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4" y="2830139"/>
            <a:ext cx="3751731" cy="2356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28600" dist="63500" dir="10800000" sx="103000" sy="103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864639" y="4261995"/>
            <a:ext cx="3762375" cy="10001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/>
        </p:blipFill>
        <p:spPr bwMode="auto">
          <a:xfrm flipH="1">
            <a:off x="7025981" y="3395313"/>
            <a:ext cx="3515681" cy="22763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28600" dist="63500" dir="10800000" sx="103000" sy="103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49242" y="4324898"/>
            <a:ext cx="2858622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废旧</a:t>
            </a:r>
            <a:r>
              <a:rPr lang="zh-CN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电池的危害主要集中在其中所含的少量的重金属上，如铅、汞、镉等。这些有毒物质通过各种途径进入人体内，长期积蓄难以排除，损害神经系统、造血功能和骨骼，甚至可以致癌。 </a:t>
            </a:r>
          </a:p>
          <a:p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2" name="梯形 11"/>
          <p:cNvSpPr/>
          <p:nvPr/>
        </p:nvSpPr>
        <p:spPr>
          <a:xfrm flipV="1">
            <a:off x="8129596" y="3268929"/>
            <a:ext cx="2226834" cy="505610"/>
          </a:xfrm>
          <a:prstGeom prst="trapezoid">
            <a:avLst>
              <a:gd name="adj" fmla="val 164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8340022" y="3333477"/>
            <a:ext cx="1801813" cy="3770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洋垃圾污染</a:t>
            </a:r>
          </a:p>
        </p:txBody>
      </p:sp>
      <p:sp>
        <p:nvSpPr>
          <p:cNvPr id="14" name="梯形 13"/>
          <p:cNvSpPr/>
          <p:nvPr/>
        </p:nvSpPr>
        <p:spPr>
          <a:xfrm flipV="1">
            <a:off x="4661713" y="2578311"/>
            <a:ext cx="2226834" cy="505610"/>
          </a:xfrm>
          <a:prstGeom prst="trapezoid">
            <a:avLst>
              <a:gd name="adj" fmla="val 1648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918142" y="2632939"/>
            <a:ext cx="1908660" cy="3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/>
          <a:p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废旧电池污染</a:t>
            </a:r>
          </a:p>
        </p:txBody>
      </p:sp>
      <p:sp>
        <p:nvSpPr>
          <p:cNvPr id="16" name="梯形 15"/>
          <p:cNvSpPr/>
          <p:nvPr/>
        </p:nvSpPr>
        <p:spPr>
          <a:xfrm flipV="1">
            <a:off x="2080439" y="1568661"/>
            <a:ext cx="1927075" cy="505610"/>
          </a:xfrm>
          <a:prstGeom prst="trapezoid">
            <a:avLst>
              <a:gd name="adj" fmla="val 1648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2197072" y="1599028"/>
            <a:ext cx="1674978" cy="68489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“白色污染”</a:t>
            </a:r>
          </a:p>
          <a:p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25981" y="4509644"/>
            <a:ext cx="3515683" cy="11620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TextBox 18"/>
          <p:cNvSpPr txBox="1"/>
          <p:nvPr/>
        </p:nvSpPr>
        <p:spPr>
          <a:xfrm>
            <a:off x="7025980" y="4527243"/>
            <a:ext cx="3557143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所谓”洋垃圾“大多数是混杂着大量生活垃圾的工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业废料等。在发达国家，处理1吨有毒废物，需要花费400多美元，而向境外倾倒有毒废料只需花几十美元， 甚至还能带来微薄利润。为此，有些为富不仁的洋老板便不择手段向海外转移工业废料。</a:t>
            </a:r>
          </a:p>
          <a:p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42650" y="3352122"/>
            <a:ext cx="207645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由于废旧塑料包装物（聚乙烯、聚氯乙烯、聚苯乙烯等）大多呈白色，因此造成的环境污染被称为“白色污染。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54667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5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5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54667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5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6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4667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6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6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9" grpId="0" animBg="1"/>
          <p:bldP spid="11" grpId="0"/>
          <p:bldP spid="12" grpId="0" animBg="1"/>
          <p:bldP spid="13" grpId="0"/>
          <p:bldP spid="14" grpId="0" animBg="1"/>
          <p:bldP spid="15" grpId="0"/>
          <p:bldP spid="16" grpId="0" animBg="1"/>
          <p:bldP spid="17" grpId="0"/>
          <p:bldP spid="18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9" grpId="0" animBg="1"/>
          <p:bldP spid="11" grpId="0"/>
          <p:bldP spid="12" grpId="0" animBg="1"/>
          <p:bldP spid="13" grpId="0"/>
          <p:bldP spid="14" grpId="0" animBg="1"/>
          <p:bldP spid="15" grpId="0"/>
          <p:bldP spid="16" grpId="0" animBg="1"/>
          <p:bldP spid="17" grpId="0"/>
          <p:bldP spid="18" grpId="0" animBg="1"/>
          <p:bldP spid="19" grpId="0"/>
          <p:bldP spid="2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177269" y="492737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垃圾的处理方法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5888911" y="2496836"/>
            <a:ext cx="0" cy="29527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1316912" y="3073096"/>
            <a:ext cx="1362075" cy="390525"/>
            <a:chOff x="361950" y="1862137"/>
            <a:chExt cx="1362075" cy="390525"/>
          </a:xfrm>
        </p:grpSpPr>
        <p:sp>
          <p:nvSpPr>
            <p:cNvPr id="38" name="圆角矩形 37"/>
            <p:cNvSpPr/>
            <p:nvPr/>
          </p:nvSpPr>
          <p:spPr>
            <a:xfrm>
              <a:off x="361950" y="1862137"/>
              <a:ext cx="1362075" cy="390525"/>
            </a:xfrm>
            <a:prstGeom prst="roundRect">
              <a:avLst>
                <a:gd name="adj" fmla="val 1516"/>
              </a:avLst>
            </a:prstGeom>
            <a:solidFill>
              <a:srgbClr val="F4A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9575" y="1866900"/>
              <a:ext cx="1285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综合利用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917112" y="3074217"/>
            <a:ext cx="1362075" cy="390525"/>
            <a:chOff x="1962150" y="1863257"/>
            <a:chExt cx="1362075" cy="390525"/>
          </a:xfrm>
        </p:grpSpPr>
        <p:sp>
          <p:nvSpPr>
            <p:cNvPr id="41" name="圆角矩形 40"/>
            <p:cNvSpPr/>
            <p:nvPr/>
          </p:nvSpPr>
          <p:spPr>
            <a:xfrm>
              <a:off x="1962150" y="1863257"/>
              <a:ext cx="1362075" cy="390525"/>
            </a:xfrm>
            <a:prstGeom prst="roundRect">
              <a:avLst>
                <a:gd name="adj" fmla="val 151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89604" y="1876985"/>
              <a:ext cx="1285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卫生填埋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07387" y="3873197"/>
            <a:ext cx="1362075" cy="390525"/>
            <a:chOff x="352425" y="2662237"/>
            <a:chExt cx="1362075" cy="390525"/>
          </a:xfrm>
        </p:grpSpPr>
        <p:sp>
          <p:nvSpPr>
            <p:cNvPr id="44" name="圆角矩形 43"/>
            <p:cNvSpPr/>
            <p:nvPr/>
          </p:nvSpPr>
          <p:spPr>
            <a:xfrm>
              <a:off x="352425" y="2662237"/>
              <a:ext cx="1362075" cy="390525"/>
            </a:xfrm>
            <a:prstGeom prst="roundRect">
              <a:avLst>
                <a:gd name="adj" fmla="val 151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1475" y="2676525"/>
              <a:ext cx="127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焚烧发电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879012" y="3873197"/>
            <a:ext cx="1362075" cy="390525"/>
            <a:chOff x="1924050" y="2662237"/>
            <a:chExt cx="1362075" cy="390525"/>
          </a:xfrm>
        </p:grpSpPr>
        <p:sp>
          <p:nvSpPr>
            <p:cNvPr id="47" name="圆角矩形 46"/>
            <p:cNvSpPr/>
            <p:nvPr/>
          </p:nvSpPr>
          <p:spPr>
            <a:xfrm>
              <a:off x="1924050" y="2662237"/>
              <a:ext cx="1362075" cy="390525"/>
            </a:xfrm>
            <a:prstGeom prst="roundRect">
              <a:avLst>
                <a:gd name="adj" fmla="val 151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85975" y="2667000"/>
              <a:ext cx="1128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堆       肥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480967" y="4682821"/>
            <a:ext cx="1362075" cy="390525"/>
            <a:chOff x="1104900" y="3471862"/>
            <a:chExt cx="1362075" cy="390525"/>
          </a:xfrm>
        </p:grpSpPr>
        <p:sp>
          <p:nvSpPr>
            <p:cNvPr id="50" name="圆角矩形 49"/>
            <p:cNvSpPr/>
            <p:nvPr/>
          </p:nvSpPr>
          <p:spPr>
            <a:xfrm>
              <a:off x="1104900" y="3471862"/>
              <a:ext cx="1362075" cy="390525"/>
            </a:xfrm>
            <a:prstGeom prst="roundRect">
              <a:avLst>
                <a:gd name="adj" fmla="val 1516"/>
              </a:avLst>
            </a:prstGeom>
            <a:solidFill>
              <a:srgbClr val="FD6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43017" y="3476625"/>
              <a:ext cx="1257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资源返还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2" name="直接连接符 51"/>
          <p:cNvCxnSpPr/>
          <p:nvPr/>
        </p:nvCxnSpPr>
        <p:spPr>
          <a:xfrm flipV="1">
            <a:off x="9103962" y="4614150"/>
            <a:ext cx="0" cy="276225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75" y="4263722"/>
            <a:ext cx="2842375" cy="189155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0"/>
          <a:stretch/>
        </p:blipFill>
        <p:spPr>
          <a:xfrm>
            <a:off x="6962350" y="1297019"/>
            <a:ext cx="2824641" cy="12227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r="24485"/>
          <a:stretch/>
        </p:blipFill>
        <p:spPr>
          <a:xfrm>
            <a:off x="8399072" y="2728825"/>
            <a:ext cx="1387920" cy="18125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6755" y="2753150"/>
            <a:ext cx="1215304" cy="12153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图片 2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1"/>
          <a:stretch/>
        </p:blipFill>
        <p:spPr bwMode="auto">
          <a:xfrm>
            <a:off x="5516832" y="1331910"/>
            <a:ext cx="1188720" cy="11878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图片 2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9228"/>
          <a:stretch/>
        </p:blipFill>
        <p:spPr bwMode="auto">
          <a:xfrm>
            <a:off x="8399072" y="4752262"/>
            <a:ext cx="1387920" cy="14030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直接连接符 58"/>
          <p:cNvCxnSpPr>
            <a:stCxn id="39" idx="0"/>
          </p:cNvCxnSpPr>
          <p:nvPr/>
        </p:nvCxnSpPr>
        <p:spPr>
          <a:xfrm flipV="1">
            <a:off x="2007475" y="2801638"/>
            <a:ext cx="1" cy="276221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2012236" y="2792110"/>
            <a:ext cx="386715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6333785" y="2651344"/>
            <a:ext cx="1303436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6332609" y="2643706"/>
            <a:ext cx="0" cy="6201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V="1">
            <a:off x="7659872" y="2493723"/>
            <a:ext cx="2393" cy="162618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4237743" y="4082275"/>
            <a:ext cx="4144101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1981043" y="3635545"/>
            <a:ext cx="5027964" cy="0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V="1">
            <a:off x="1964429" y="3635081"/>
            <a:ext cx="0" cy="276225"/>
          </a:xfrm>
          <a:prstGeom prst="line">
            <a:avLst/>
          </a:prstGeom>
          <a:ln w="127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3841006" y="4869869"/>
            <a:ext cx="1381125" cy="0"/>
          </a:xfrm>
          <a:prstGeom prst="line">
            <a:avLst/>
          </a:prstGeom>
          <a:ln w="12700">
            <a:solidFill>
              <a:srgbClr val="FD3F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4257558" y="3277082"/>
            <a:ext cx="207978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249459" y="523095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垃圾的处理方法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3" name="矩形: 圆角 4"/>
          <p:cNvSpPr/>
          <p:nvPr/>
        </p:nvSpPr>
        <p:spPr>
          <a:xfrm>
            <a:off x="850637" y="3242872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综合利用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14"/>
          <p:cNvSpPr/>
          <p:nvPr/>
        </p:nvSpPr>
        <p:spPr bwMode="auto">
          <a:xfrm rot="5400000" flipV="1">
            <a:off x="3964801" y="2443202"/>
            <a:ext cx="1769760" cy="589349"/>
          </a:xfrm>
          <a:custGeom>
            <a:avLst/>
            <a:gdLst>
              <a:gd name="T0" fmla="*/ 0 w 948"/>
              <a:gd name="T1" fmla="*/ 237 h 237"/>
              <a:gd name="T2" fmla="*/ 0 w 948"/>
              <a:gd name="T3" fmla="*/ 119 h 237"/>
              <a:gd name="T4" fmla="*/ 66 w 948"/>
              <a:gd name="T5" fmla="*/ 54 h 237"/>
              <a:gd name="T6" fmla="*/ 877 w 948"/>
              <a:gd name="T7" fmla="*/ 54 h 237"/>
              <a:gd name="T8" fmla="*/ 948 w 948"/>
              <a:gd name="T9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8" h="237">
                <a:moveTo>
                  <a:pt x="0" y="237"/>
                </a:moveTo>
                <a:cubicBezTo>
                  <a:pt x="0" y="119"/>
                  <a:pt x="0" y="119"/>
                  <a:pt x="0" y="119"/>
                </a:cubicBezTo>
                <a:cubicBezTo>
                  <a:pt x="0" y="119"/>
                  <a:pt x="1" y="55"/>
                  <a:pt x="66" y="54"/>
                </a:cubicBezTo>
                <a:cubicBezTo>
                  <a:pt x="877" y="54"/>
                  <a:pt x="877" y="54"/>
                  <a:pt x="877" y="54"/>
                </a:cubicBezTo>
                <a:cubicBezTo>
                  <a:pt x="909" y="54"/>
                  <a:pt x="937" y="28"/>
                  <a:pt x="948" y="0"/>
                </a:cubicBezTo>
              </a:path>
            </a:pathLst>
          </a:custGeom>
          <a:noFill/>
          <a:ln w="19050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5" name="Freeform 16"/>
          <p:cNvSpPr/>
          <p:nvPr/>
        </p:nvSpPr>
        <p:spPr bwMode="auto">
          <a:xfrm rot="5400000" flipV="1">
            <a:off x="3965986" y="4211778"/>
            <a:ext cx="1767390" cy="589349"/>
          </a:xfrm>
          <a:custGeom>
            <a:avLst/>
            <a:gdLst>
              <a:gd name="T0" fmla="*/ 947 w 947"/>
              <a:gd name="T1" fmla="*/ 237 h 237"/>
              <a:gd name="T2" fmla="*/ 947 w 947"/>
              <a:gd name="T3" fmla="*/ 119 h 237"/>
              <a:gd name="T4" fmla="*/ 881 w 947"/>
              <a:gd name="T5" fmla="*/ 54 h 237"/>
              <a:gd name="T6" fmla="*/ 70 w 947"/>
              <a:gd name="T7" fmla="*/ 54 h 237"/>
              <a:gd name="T8" fmla="*/ 0 w 947"/>
              <a:gd name="T9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7" h="237">
                <a:moveTo>
                  <a:pt x="947" y="237"/>
                </a:moveTo>
                <a:cubicBezTo>
                  <a:pt x="947" y="119"/>
                  <a:pt x="947" y="119"/>
                  <a:pt x="947" y="119"/>
                </a:cubicBezTo>
                <a:cubicBezTo>
                  <a:pt x="947" y="119"/>
                  <a:pt x="946" y="55"/>
                  <a:pt x="881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38" y="54"/>
                  <a:pt x="11" y="28"/>
                  <a:pt x="0" y="0"/>
                </a:cubicBezTo>
              </a:path>
            </a:pathLst>
          </a:custGeom>
          <a:noFill/>
          <a:ln w="19050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6" name="矩形 5"/>
          <p:cNvSpPr/>
          <p:nvPr/>
        </p:nvSpPr>
        <p:spPr>
          <a:xfrm rot="5400000">
            <a:off x="4978484" y="1810134"/>
            <a:ext cx="1276350" cy="85725"/>
          </a:xfrm>
          <a:prstGeom prst="rect">
            <a:avLst/>
          </a:prstGeom>
          <a:solidFill>
            <a:srgbClr val="74A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等腰三角形 6"/>
          <p:cNvSpPr/>
          <p:nvPr/>
        </p:nvSpPr>
        <p:spPr>
          <a:xfrm rot="5400000" flipV="1">
            <a:off x="5258133" y="1789722"/>
            <a:ext cx="254127" cy="150876"/>
          </a:xfrm>
          <a:prstGeom prst="triangle">
            <a:avLst/>
          </a:prstGeom>
          <a:solidFill>
            <a:srgbClr val="74A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/>
        </p:nvSpPr>
        <p:spPr>
          <a:xfrm rot="5400000">
            <a:off x="4978484" y="5347286"/>
            <a:ext cx="1276350" cy="85725"/>
          </a:xfrm>
          <a:prstGeom prst="rect">
            <a:avLst/>
          </a:prstGeom>
          <a:solidFill>
            <a:srgbClr val="EF82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等腰三角形 8"/>
          <p:cNvSpPr/>
          <p:nvPr/>
        </p:nvSpPr>
        <p:spPr>
          <a:xfrm rot="5400000" flipV="1">
            <a:off x="5258134" y="5314710"/>
            <a:ext cx="254127" cy="150876"/>
          </a:xfrm>
          <a:prstGeom prst="triangle">
            <a:avLst/>
          </a:prstGeom>
          <a:solidFill>
            <a:srgbClr val="EF82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5774477" y="1664483"/>
            <a:ext cx="119649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</a:t>
            </a:r>
            <a:r>
              <a:rPr lang="zh-CN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倾倒</a:t>
            </a:r>
            <a:endParaRPr lang="zh-CN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478" y="5201635"/>
            <a:ext cx="119649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远洋焚烧</a:t>
            </a:r>
            <a:endParaRPr lang="zh-CN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9184" y="1056624"/>
            <a:ext cx="3784406" cy="15927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将固体废物直接倾倒在距离、深度都合适的海水中，利用海洋巨大的环境容量和稀释能力，使海洋环境中的污染物保持在很低的水平。根据废物倾倒后能够使海洋遭到损害的程度，将废物分为三类：第一类为绝对禁止投放的废物（黑名单）；第二类是经过特别准许后能够倾倒的废物（灰名单）；第三类是允许排放的低毒、无毒废物（白名单）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9184" y="4489901"/>
            <a:ext cx="3784406" cy="17620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200000"/>
              </a:lnSpc>
              <a:buFontTx/>
              <a:buNone/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远洋焚烧是利用焚烧船在远海对固体废物进行焚烧，焚烧过程的各种产物直接排入海中。远洋焚烧适于处理易燃性废物，焚烧在专用的船上所设的焚烧炉内进行，焚烧销毁率达99%以上。</a:t>
            </a: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9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58000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8000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/>
          <p:bldP spid="11" grpId="0"/>
          <p:bldP spid="12" grpId="0"/>
          <p:bldP spid="1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162077" y="523096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垃圾的处理方法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300" y="3428504"/>
            <a:ext cx="4800600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卫生填埋是目前世界上处理垃圾量最大 的方法之一,也是垃圾处理的最终手段. </a:t>
            </a:r>
            <a:r>
              <a:rPr lang="zh-CN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因为对垃圾不管采用哪种处理方法,</a:t>
            </a:r>
            <a:r>
              <a:rPr lang="zh-CN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最终都</a:t>
            </a: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将产生不可回收和处理的物质,这些废物只能通过填埋的方法进行处理.但是垃圾填埋不仅会浪费大量土地资源(填埋1t垃圾占地约3m</a:t>
            </a:r>
            <a:r>
              <a:rPr lang="zh-CN" altLang="zh-CN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),而且填</a:t>
            </a:r>
            <a:r>
              <a:rPr lang="zh-CN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</a:t>
            </a:r>
            <a:r>
              <a:rPr lang="zh-CN" altLang="zh-CN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渗出液容易污染其周围的土壤和水体.</a:t>
            </a:r>
          </a:p>
          <a:p>
            <a:pPr>
              <a:lnSpc>
                <a:spcPct val="200000"/>
              </a:lnSpc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499474" y="1548375"/>
            <a:ext cx="2122852" cy="1427593"/>
            <a:chOff x="2581274" y="2044080"/>
            <a:chExt cx="2438401" cy="1775445"/>
          </a:xfrm>
        </p:grpSpPr>
        <p:sp>
          <p:nvSpPr>
            <p:cNvPr id="6" name="椭圆 5"/>
            <p:cNvSpPr/>
            <p:nvPr/>
          </p:nvSpPr>
          <p:spPr>
            <a:xfrm>
              <a:off x="2581274" y="3676650"/>
              <a:ext cx="2438401" cy="14287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rgbClr val="74A91F">
                    <a:alpha val="60000"/>
                  </a:srgbClr>
                </a:gs>
                <a:gs pos="100000">
                  <a:srgbClr val="74A91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350" y="2044080"/>
              <a:ext cx="2187575" cy="15673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6008472" y="2298032"/>
            <a:ext cx="3442341" cy="1845652"/>
            <a:chOff x="3177313" y="1896979"/>
            <a:chExt cx="3954025" cy="2295368"/>
          </a:xfrm>
        </p:grpSpPr>
        <p:sp>
          <p:nvSpPr>
            <p:cNvPr id="9" name="椭圆 8"/>
            <p:cNvSpPr/>
            <p:nvPr/>
          </p:nvSpPr>
          <p:spPr>
            <a:xfrm>
              <a:off x="3177313" y="3990975"/>
              <a:ext cx="3954025" cy="201372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rgbClr val="74A91F">
                    <a:alpha val="60000"/>
                  </a:srgbClr>
                </a:gs>
                <a:gs pos="100000">
                  <a:srgbClr val="74A91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13"/>
            <a:stretch/>
          </p:blipFill>
          <p:spPr>
            <a:xfrm>
              <a:off x="3544294" y="1896979"/>
              <a:ext cx="3220061" cy="19790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8910496" y="4002641"/>
            <a:ext cx="2731709" cy="1612183"/>
            <a:chOff x="5301389" y="2414587"/>
            <a:chExt cx="3137762" cy="200501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683" y="2414587"/>
              <a:ext cx="2791640" cy="18145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3" name="椭圆 12"/>
            <p:cNvSpPr/>
            <p:nvPr/>
          </p:nvSpPr>
          <p:spPr>
            <a:xfrm>
              <a:off x="5301389" y="4248150"/>
              <a:ext cx="3137762" cy="17145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rgbClr val="74A91F">
                    <a:alpha val="60000"/>
                  </a:srgbClr>
                </a:gs>
                <a:gs pos="100000">
                  <a:srgbClr val="74A91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4" name="矩形: 圆角 4"/>
          <p:cNvSpPr/>
          <p:nvPr/>
        </p:nvSpPr>
        <p:spPr>
          <a:xfrm>
            <a:off x="1067720" y="1797702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卫生填埋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5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52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52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2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/>
          <p:cNvSpPr txBox="1"/>
          <p:nvPr/>
        </p:nvSpPr>
        <p:spPr>
          <a:xfrm>
            <a:off x="4162077" y="523096"/>
            <a:ext cx="386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时尚中黑简体" panose="01010104010101010101" pitchFamily="2" charset="-122"/>
                <a:ea typeface="时尚中黑简体" panose="01010104010101010101" pitchFamily="2" charset="-122"/>
              </a:rPr>
              <a:t>垃圾的处理方法</a:t>
            </a:r>
            <a:endParaRPr lang="zh-CN" altLang="en-US" sz="3600" dirty="0"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4" name="矩形: 圆角 4"/>
          <p:cNvSpPr/>
          <p:nvPr/>
        </p:nvSpPr>
        <p:spPr>
          <a:xfrm>
            <a:off x="1045496" y="1874278"/>
            <a:ext cx="3351898" cy="759769"/>
          </a:xfrm>
          <a:prstGeom prst="roundRect">
            <a:avLst>
              <a:gd name="adj" fmla="val 50000"/>
            </a:avLst>
          </a:prstGeom>
          <a:solidFill>
            <a:srgbClr val="ABE1FF"/>
          </a:solidFill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焚烧发电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011619" y="1908830"/>
            <a:ext cx="0" cy="402907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5935420" y="4071005"/>
            <a:ext cx="161925" cy="161925"/>
          </a:xfrm>
          <a:prstGeom prst="ellipse">
            <a:avLst/>
          </a:prstGeom>
          <a:solidFill>
            <a:schemeClr val="bg1"/>
          </a:solidFill>
          <a:ln>
            <a:solidFill>
              <a:srgbClr val="74A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grpSp>
        <p:nvGrpSpPr>
          <p:cNvPr id="17" name="组合 16"/>
          <p:cNvGrpSpPr/>
          <p:nvPr/>
        </p:nvGrpSpPr>
        <p:grpSpPr>
          <a:xfrm flipH="1">
            <a:off x="1826442" y="3275536"/>
            <a:ext cx="3427660" cy="2031325"/>
            <a:chOff x="5363917" y="971550"/>
            <a:chExt cx="3427660" cy="2031325"/>
          </a:xfrm>
        </p:grpSpPr>
        <p:sp>
          <p:nvSpPr>
            <p:cNvPr id="18" name="TextBox 17"/>
            <p:cNvSpPr txBox="1"/>
            <p:nvPr/>
          </p:nvSpPr>
          <p:spPr>
            <a:xfrm>
              <a:off x="5587029" y="971550"/>
              <a:ext cx="319502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焚烧法的缺点是投资大,消耗大量电能在焚烧过程中产生大量的空气污染物(如重金属,CO,HCL,SO</a:t>
              </a:r>
              <a:r>
                <a:rPr lang="zh-CN" altLang="en-US" sz="12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和NO</a:t>
              </a:r>
              <a:r>
                <a:rPr lang="zh-CN" altLang="en-US" sz="12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等)和某些致癌物质,尤其是二噁英,这些都使该方法的应用受到限制.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等腰三角形 12"/>
            <p:cNvSpPr/>
            <p:nvPr/>
          </p:nvSpPr>
          <p:spPr>
            <a:xfrm rot="16200000">
              <a:off x="6449096" y="153071"/>
              <a:ext cx="1257301" cy="3427660"/>
            </a:xfrm>
            <a:custGeom>
              <a:avLst/>
              <a:gdLst/>
              <a:ahLst/>
              <a:cxnLst/>
              <a:rect l="l" t="t" r="r" b="b"/>
              <a:pathLst>
                <a:path w="1257301" h="3427660">
                  <a:moveTo>
                    <a:pt x="1257301" y="219296"/>
                  </a:moveTo>
                  <a:lnTo>
                    <a:pt x="1257301" y="3378474"/>
                  </a:lnTo>
                  <a:cubicBezTo>
                    <a:pt x="1257301" y="3405639"/>
                    <a:pt x="1235280" y="3427660"/>
                    <a:pt x="1208115" y="3427660"/>
                  </a:cubicBezTo>
                  <a:lnTo>
                    <a:pt x="49186" y="3427660"/>
                  </a:lnTo>
                  <a:cubicBezTo>
                    <a:pt x="22021" y="3427660"/>
                    <a:pt x="0" y="3405639"/>
                    <a:pt x="0" y="3378474"/>
                  </a:cubicBezTo>
                  <a:lnTo>
                    <a:pt x="0" y="219296"/>
                  </a:lnTo>
                  <a:cubicBezTo>
                    <a:pt x="0" y="192131"/>
                    <a:pt x="22021" y="170110"/>
                    <a:pt x="49186" y="170110"/>
                  </a:cubicBezTo>
                  <a:lnTo>
                    <a:pt x="441495" y="170110"/>
                  </a:lnTo>
                  <a:lnTo>
                    <a:pt x="619793" y="0"/>
                  </a:lnTo>
                  <a:lnTo>
                    <a:pt x="798091" y="170110"/>
                  </a:lnTo>
                  <a:lnTo>
                    <a:pt x="1208115" y="170110"/>
                  </a:lnTo>
                  <a:cubicBezTo>
                    <a:pt x="1235280" y="170110"/>
                    <a:pt x="1257301" y="192131"/>
                    <a:pt x="1257301" y="219296"/>
                  </a:cubicBezTo>
                  <a:close/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99754" y="3923648"/>
            <a:ext cx="75405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endParaRPr lang="zh-CN" alt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71011" y="2483132"/>
            <a:ext cx="75405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endParaRPr lang="zh-CN" altLang="en-US" sz="2400" b="1" dirty="0"/>
          </a:p>
        </p:txBody>
      </p:sp>
      <p:sp>
        <p:nvSpPr>
          <p:cNvPr id="22" name="椭圆 21"/>
          <p:cNvSpPr/>
          <p:nvPr/>
        </p:nvSpPr>
        <p:spPr>
          <a:xfrm>
            <a:off x="5925895" y="2642255"/>
            <a:ext cx="161925" cy="161925"/>
          </a:xfrm>
          <a:prstGeom prst="ellipse">
            <a:avLst/>
          </a:prstGeom>
          <a:solidFill>
            <a:schemeClr val="bg1"/>
          </a:solidFill>
          <a:ln>
            <a:solidFill>
              <a:srgbClr val="74A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grpSp>
        <p:nvGrpSpPr>
          <p:cNvPr id="23" name="组合 22"/>
          <p:cNvGrpSpPr/>
          <p:nvPr/>
        </p:nvGrpSpPr>
        <p:grpSpPr>
          <a:xfrm flipH="1">
            <a:off x="6764097" y="1823104"/>
            <a:ext cx="3465979" cy="1754326"/>
            <a:chOff x="324972" y="1123950"/>
            <a:chExt cx="3465979" cy="1754326"/>
          </a:xfrm>
        </p:grpSpPr>
        <p:sp>
          <p:nvSpPr>
            <p:cNvPr id="24" name="TextBox 23"/>
            <p:cNvSpPr txBox="1"/>
            <p:nvPr/>
          </p:nvSpPr>
          <p:spPr>
            <a:xfrm>
              <a:off x="324972" y="1123950"/>
              <a:ext cx="33432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占地少,能大大减少排放量,一般情况下,垃圾焚烧后的体积仅为焚烧前体积的5%~15%;焚烧温度高,能彻底消灭病原体; 垃圾燃烧过程中所产的热量可用于城市供暖,发电等.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200" dirty="0"/>
            </a:p>
          </p:txBody>
        </p:sp>
        <p:sp>
          <p:nvSpPr>
            <p:cNvPr id="25" name="等腰三角形 12"/>
            <p:cNvSpPr/>
            <p:nvPr/>
          </p:nvSpPr>
          <p:spPr>
            <a:xfrm rot="5400000" flipH="1">
              <a:off x="1448470" y="295946"/>
              <a:ext cx="1257301" cy="3427660"/>
            </a:xfrm>
            <a:custGeom>
              <a:avLst/>
              <a:gdLst/>
              <a:ahLst/>
              <a:cxnLst/>
              <a:rect l="l" t="t" r="r" b="b"/>
              <a:pathLst>
                <a:path w="1257301" h="3427660">
                  <a:moveTo>
                    <a:pt x="1257301" y="219296"/>
                  </a:moveTo>
                  <a:lnTo>
                    <a:pt x="1257301" y="3378474"/>
                  </a:lnTo>
                  <a:cubicBezTo>
                    <a:pt x="1257301" y="3405639"/>
                    <a:pt x="1235280" y="3427660"/>
                    <a:pt x="1208115" y="3427660"/>
                  </a:cubicBezTo>
                  <a:lnTo>
                    <a:pt x="49186" y="3427660"/>
                  </a:lnTo>
                  <a:cubicBezTo>
                    <a:pt x="22021" y="3427660"/>
                    <a:pt x="0" y="3405639"/>
                    <a:pt x="0" y="3378474"/>
                  </a:cubicBezTo>
                  <a:lnTo>
                    <a:pt x="0" y="219296"/>
                  </a:lnTo>
                  <a:cubicBezTo>
                    <a:pt x="0" y="192131"/>
                    <a:pt x="22021" y="170110"/>
                    <a:pt x="49186" y="170110"/>
                  </a:cubicBezTo>
                  <a:lnTo>
                    <a:pt x="441495" y="170110"/>
                  </a:lnTo>
                  <a:lnTo>
                    <a:pt x="619793" y="0"/>
                  </a:lnTo>
                  <a:lnTo>
                    <a:pt x="798091" y="170110"/>
                  </a:lnTo>
                  <a:lnTo>
                    <a:pt x="1208115" y="170110"/>
                  </a:lnTo>
                  <a:cubicBezTo>
                    <a:pt x="1235280" y="170110"/>
                    <a:pt x="1257301" y="192131"/>
                    <a:pt x="1257301" y="219296"/>
                  </a:cubicBezTo>
                  <a:close/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77" y="3720260"/>
            <a:ext cx="2323294" cy="15144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67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4000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45333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2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45333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333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333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4" fill="hold" grpId="1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0" grpId="0"/>
          <p:bldP spid="20" grpId="1"/>
          <p:bldP spid="21" grpId="0"/>
          <p:bldP spid="21" grpId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grpId="1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6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4" fill="hold" grpId="1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0" grpId="0"/>
          <p:bldP spid="20" grpId="1"/>
          <p:bldP spid="21" grpId="0"/>
          <p:bldP spid="21" grpId="1"/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4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128"/>
      </a:accent1>
      <a:accent2>
        <a:srgbClr val="ABE1FF"/>
      </a:accent2>
      <a:accent3>
        <a:srgbClr val="FFE128"/>
      </a:accent3>
      <a:accent4>
        <a:srgbClr val="ABE1FF"/>
      </a:accent4>
      <a:accent5>
        <a:srgbClr val="FFE128"/>
      </a:accent5>
      <a:accent6>
        <a:srgbClr val="ABE1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1487</Words>
  <Application>Microsoft Office PowerPoint</Application>
  <PresentationFormat>自定义</PresentationFormat>
  <Paragraphs>143</Paragraphs>
  <Slides>24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时尚中黑简体</vt:lpstr>
      <vt:lpstr>等线 Light</vt:lpstr>
      <vt:lpstr>微软雅黑</vt:lpstr>
      <vt:lpstr>等线</vt:lpstr>
      <vt:lpstr>方正大黑简体</vt:lpstr>
      <vt:lpstr>DFPHaiBaoW12-GB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pmac</cp:lastModifiedBy>
  <cp:revision>53</cp:revision>
  <dcterms:created xsi:type="dcterms:W3CDTF">2018-06-12T06:32:14Z</dcterms:created>
  <dcterms:modified xsi:type="dcterms:W3CDTF">2019-06-25T04:19:42Z</dcterms:modified>
</cp:coreProperties>
</file>