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9"/>
  </p:notesMasterIdLst>
  <p:sldIdLst>
    <p:sldId id="295" r:id="rId5"/>
    <p:sldId id="294" r:id="rId6"/>
    <p:sldId id="296" r:id="rId7"/>
    <p:sldId id="257" r:id="rId8"/>
    <p:sldId id="270" r:id="rId9"/>
    <p:sldId id="272" r:id="rId10"/>
    <p:sldId id="273" r:id="rId11"/>
    <p:sldId id="276" r:id="rId12"/>
    <p:sldId id="277" r:id="rId13"/>
    <p:sldId id="278" r:id="rId14"/>
    <p:sldId id="262" r:id="rId15"/>
    <p:sldId id="263" r:id="rId16"/>
    <p:sldId id="271" r:id="rId17"/>
    <p:sldId id="279" r:id="rId18"/>
    <p:sldId id="280" r:id="rId19"/>
    <p:sldId id="281" r:id="rId20"/>
    <p:sldId id="298" r:id="rId21"/>
    <p:sldId id="258" r:id="rId22"/>
    <p:sldId id="260" r:id="rId23"/>
    <p:sldId id="282" r:id="rId24"/>
    <p:sldId id="283" r:id="rId25"/>
    <p:sldId id="264" r:id="rId26"/>
    <p:sldId id="284" r:id="rId27"/>
    <p:sldId id="285" r:id="rId28"/>
    <p:sldId id="286" r:id="rId29"/>
    <p:sldId id="299" r:id="rId30"/>
    <p:sldId id="300" r:id="rId31"/>
    <p:sldId id="301" r:id="rId32"/>
    <p:sldId id="302" r:id="rId33"/>
    <p:sldId id="308" r:id="rId34"/>
    <p:sldId id="304" r:id="rId35"/>
    <p:sldId id="305" r:id="rId36"/>
    <p:sldId id="306" r:id="rId37"/>
    <p:sldId id="307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361D921-0E43-664E-1877-FBBB4BD60E01}" name="Wu, You" initials="WY" userId="Wu, You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8" autoAdjust="0"/>
    <p:restoredTop sz="86910" autoAdjust="0"/>
  </p:normalViewPr>
  <p:slideViewPr>
    <p:cSldViewPr snapToGrid="0">
      <p:cViewPr varScale="1">
        <p:scale>
          <a:sx n="55" d="100"/>
          <a:sy n="55" d="100"/>
        </p:scale>
        <p:origin x="876" y="52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096756-161E-4BE8-901A-CB786119DA51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23B86-B6D6-403A-9186-7F33BCAFE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252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23B86-B6D6-403A-9186-7F33BCAFE5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222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最后作为一个总结，跟大家一起浏览并读一遍青少年网络文明公约，强调网络安全的重要性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23B86-B6D6-403A-9186-7F33BCAFE56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813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800" dirty="0">
                <a:effectLst/>
                <a:latin typeface="Segoe UI" panose="020B0502040204020203" pitchFamily="34" charset="0"/>
              </a:rPr>
              <a:t>在讲这一段的时候，要注意同学们的反应，我觉得老师可以采取一种认真 但不那么严肃的态度去讲这一话题。因为目标受众是小学生，老师太过严肃会让课堂氛围变得有些紧张，其实会影响到接下里来的教学。态度认真，为了让同学们清楚校园欺凌其实是一个应该认真讨论的话题，这是我的一点建议</a:t>
            </a:r>
            <a:endParaRPr lang="zh-CN" altLang="en-US" sz="1800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0E387-19EF-4362-9B04-5A057AAEF5B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98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23B86-B6D6-403A-9186-7F33BCAFE56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4430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800" dirty="0">
                <a:effectLst/>
                <a:latin typeface="Segoe UI" panose="020B0502040204020203" pitchFamily="34" charset="0"/>
              </a:rPr>
              <a:t>这里可以快速过，只是作为一个引子引出我们要讲的主题：校园欺凌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23B86-B6D6-403A-9186-7F33BCAFE56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27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800" dirty="0">
                <a:effectLst/>
                <a:latin typeface="Segoe UI" panose="020B0502040204020203" pitchFamily="34" charset="0"/>
              </a:rPr>
              <a:t>这两页举了</a:t>
            </a:r>
            <a:r>
              <a:rPr lang="en-US" altLang="zh-CN" sz="1800" dirty="0">
                <a:effectLst/>
                <a:latin typeface="Segoe UI" panose="020B0502040204020203" pitchFamily="34" charset="0"/>
              </a:rPr>
              <a:t>8</a:t>
            </a:r>
            <a:r>
              <a:rPr lang="zh-CN" altLang="en-US" sz="1800" dirty="0">
                <a:effectLst/>
                <a:latin typeface="Segoe UI" panose="020B0502040204020203" pitchFamily="34" charset="0"/>
              </a:rPr>
              <a:t>个校园欺凌的表现行为，建议仔细地跟小朋友们讲解一下。</a:t>
            </a:r>
            <a:endParaRPr lang="en-US" altLang="zh-CN" sz="1800" dirty="0">
              <a:effectLst/>
              <a:latin typeface="Segoe UI" panose="020B0502040204020203" pitchFamily="34" charset="0"/>
            </a:endParaRPr>
          </a:p>
          <a:p>
            <a:r>
              <a:rPr lang="zh-CN" altLang="en-US" sz="1800" dirty="0"/>
              <a:t>此段老师可以有更多灵活性，比如</a:t>
            </a:r>
            <a:r>
              <a:rPr lang="zh-CN" altLang="en-US" sz="1800" dirty="0">
                <a:effectLst/>
                <a:latin typeface="Segoe UI" panose="020B0502040204020203" pitchFamily="34" charset="0"/>
              </a:rPr>
              <a:t>适当的可以举一些例子，或者由老师来提出一些同学间交往的行为，让同学们来判断这种行为算不算得上是校园霸凌。</a:t>
            </a:r>
            <a:endParaRPr lang="en-US" altLang="zh-CN" sz="1800" dirty="0">
              <a:effectLst/>
              <a:latin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D7BEF"/>
                </a:solidFill>
                <a:ea typeface="思源黑体-超粗体 Bold"/>
              </a:rPr>
              <a:t>叫受害者侮辱性绰号</a:t>
            </a:r>
            <a:r>
              <a:rPr lang="zh-CN" altLang="en-US" sz="1200" dirty="0">
                <a:solidFill>
                  <a:srgbClr val="0D7BEF"/>
                </a:solidFill>
                <a:ea typeface="思源黑体-超粗体 Bold"/>
              </a:rPr>
              <a:t>这里可以帮助区分一下非霸凌的的取绰号行为，不坏有恶意，只是觉得好玩的那种行为不算霸凌。</a:t>
            </a:r>
            <a:endParaRPr lang="en-US" sz="1200" dirty="0">
              <a:solidFill>
                <a:srgbClr val="0D7BEF"/>
              </a:solidFill>
              <a:ea typeface="思源黑体-超粗体 Bold"/>
            </a:endParaRPr>
          </a:p>
          <a:p>
            <a:r>
              <a:rPr lang="zh-CN" altLang="en-US" dirty="0"/>
              <a:t>这些行为有一个共同点就是属于经常性的行为。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23B86-B6D6-403A-9186-7F33BCAFE56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6319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传播闲话：比如造谣某某偷了东西等等。</a:t>
            </a:r>
            <a:endParaRPr lang="en-US" altLang="zh-CN" dirty="0"/>
          </a:p>
          <a:p>
            <a:r>
              <a:rPr lang="zh-CN" altLang="en-US" dirty="0"/>
              <a:t>网上欺凌，也就是网暴。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D7BEF"/>
                </a:solidFill>
                <a:ea typeface="思源黑体-超粗体 Bold"/>
              </a:rPr>
              <a:t>贬抑评论受害者</a:t>
            </a:r>
            <a:r>
              <a:rPr lang="zh-CN" altLang="en-US" sz="1200" dirty="0">
                <a:solidFill>
                  <a:srgbClr val="0D7BEF"/>
                </a:solidFill>
                <a:ea typeface="思源黑体-超粗体 Bold"/>
              </a:rPr>
              <a:t>：比如嘲笑某位同学的发型。</a:t>
            </a:r>
            <a:endParaRPr lang="en-US" altLang="zh-CN" sz="1200" dirty="0">
              <a:solidFill>
                <a:srgbClr val="0D7BEF"/>
              </a:solidFill>
              <a:ea typeface="思源黑体-超粗体 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>
                <a:solidFill>
                  <a:srgbClr val="0D7BEF"/>
                </a:solidFill>
                <a:ea typeface="思源黑体-超粗体 Bold"/>
              </a:rPr>
              <a:t>分派系结党：比如同学一起约定校园活动中孤立某位同学。</a:t>
            </a:r>
            <a:endParaRPr lang="en-US" sz="1200" dirty="0">
              <a:solidFill>
                <a:srgbClr val="0D7BEF"/>
              </a:solidFill>
              <a:ea typeface="思源黑体-超粗体 Bol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23B86-B6D6-403A-9186-7F33BCAFE56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3768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800" dirty="0">
                <a:effectLst/>
                <a:latin typeface="Segoe UI" panose="020B0502040204020203" pitchFamily="34" charset="0"/>
              </a:rPr>
              <a:t>这一段的主要目的是引导同学们结合自身的条件思考：我遇到这样的问题，我会怎么做？ 所以上述问题老师既可以自己讲，也可以设置提问，让同学们自己出答案。课件只是给一个参考。</a:t>
            </a:r>
            <a:endParaRPr lang="zh-CN" altLang="en-US" sz="1800" dirty="0">
              <a:effectLst/>
              <a:latin typeface="Arial" panose="020B0604020202020204" pitchFamily="34" charset="0"/>
            </a:endParaRPr>
          </a:p>
          <a:p>
            <a:endParaRPr lang="en-US" altLang="zh-CN" sz="1800" dirty="0">
              <a:effectLst/>
              <a:latin typeface="Segoe UI" panose="020B0502040204020203" pitchFamily="34" charset="0"/>
            </a:endParaRPr>
          </a:p>
          <a:p>
            <a:r>
              <a:rPr lang="zh-CN" altLang="en-US" sz="1800" dirty="0">
                <a:effectLst/>
                <a:latin typeface="Segoe UI" panose="020B0502040204020203" pitchFamily="34" charset="0"/>
              </a:rPr>
              <a:t>虽然只有三条，但这一小节的重要性很高。之前我们都在强调一些定义类的东西，这里我们第一次提出方法论，即具体的做法。</a:t>
            </a:r>
            <a:br>
              <a:rPr lang="zh-CN" altLang="en-US" sz="1800" dirty="0">
                <a:effectLst/>
                <a:latin typeface="Segoe UI" panose="020B0502040204020203" pitchFamily="34" charset="0"/>
              </a:rPr>
            </a:br>
            <a:r>
              <a:rPr lang="en-US" altLang="zh-CN" sz="1800" dirty="0">
                <a:effectLst/>
                <a:latin typeface="Segoe UI" panose="020B0502040204020203" pitchFamily="34" charset="0"/>
              </a:rPr>
              <a:t>1.</a:t>
            </a:r>
            <a:r>
              <a:rPr lang="zh-CN" altLang="en-US" sz="1800" dirty="0">
                <a:effectLst/>
                <a:latin typeface="Segoe UI" panose="020B0502040204020203" pitchFamily="34" charset="0"/>
              </a:rPr>
              <a:t>自己不要害怕</a:t>
            </a:r>
            <a:endParaRPr lang="zh-CN" altLang="en-US" sz="1800" dirty="0">
              <a:effectLst/>
              <a:latin typeface="Arial" panose="020B0604020202020204" pitchFamily="34" charset="0"/>
            </a:endParaRPr>
          </a:p>
          <a:p>
            <a:r>
              <a:rPr lang="zh-CN" altLang="en-US" sz="1800" dirty="0">
                <a:effectLst/>
                <a:latin typeface="Segoe UI" panose="020B0502040204020203" pitchFamily="34" charset="0"/>
              </a:rPr>
              <a:t>可以适当地扩展，例如告诉孩子可以从精神上轻视霸凌者，看清很多霸凌者狐假虎威的真面目，提醒同学们在这种时刻应该勇敢起来。</a:t>
            </a:r>
            <a:br>
              <a:rPr lang="zh-CN" altLang="en-US" sz="1800" dirty="0">
                <a:effectLst/>
                <a:latin typeface="Segoe UI" panose="020B0502040204020203" pitchFamily="34" charset="0"/>
              </a:rPr>
            </a:br>
            <a:r>
              <a:rPr lang="en-US" altLang="zh-CN" sz="1800" dirty="0">
                <a:effectLst/>
                <a:latin typeface="Segoe UI" panose="020B0502040204020203" pitchFamily="34" charset="0"/>
              </a:rPr>
              <a:t>2.</a:t>
            </a:r>
            <a:r>
              <a:rPr lang="zh-CN" altLang="en-US" sz="1800" dirty="0">
                <a:effectLst/>
                <a:latin typeface="Segoe UI" panose="020B0502040204020203" pitchFamily="34" charset="0"/>
              </a:rPr>
              <a:t>要大声提醒对方</a:t>
            </a:r>
            <a:endParaRPr lang="zh-CN" altLang="en-US" sz="1800" dirty="0">
              <a:effectLst/>
              <a:latin typeface="Arial" panose="020B0604020202020204" pitchFamily="34" charset="0"/>
            </a:endParaRPr>
          </a:p>
          <a:p>
            <a:r>
              <a:rPr lang="zh-CN" altLang="en-US" sz="1800" dirty="0">
                <a:effectLst/>
                <a:latin typeface="Segoe UI" panose="020B0502040204020203" pitchFamily="34" charset="0"/>
              </a:rPr>
              <a:t>课件里提出了一些具体方法，如大声求救。老师可以在此之上再做补充：大声提醒对方的目的，一是为了求救，二是向霸凌者展现自己的强硬姿态，从气势上压倒对方，不能一味忍让，使得霸凌者行为变本加厉。</a:t>
            </a:r>
            <a:br>
              <a:rPr lang="zh-CN" altLang="en-US" sz="1800" dirty="0">
                <a:effectLst/>
                <a:latin typeface="Segoe UI" panose="020B0502040204020203" pitchFamily="34" charset="0"/>
              </a:rPr>
            </a:br>
            <a:r>
              <a:rPr lang="en-US" altLang="zh-CN" sz="1800" dirty="0">
                <a:effectLst/>
                <a:latin typeface="Segoe UI" panose="020B0502040204020203" pitchFamily="34" charset="0"/>
              </a:rPr>
              <a:t>3.</a:t>
            </a:r>
            <a:r>
              <a:rPr lang="zh-CN" altLang="en-US" sz="1800" dirty="0">
                <a:effectLst/>
                <a:latin typeface="Segoe UI" panose="020B0502040204020203" pitchFamily="34" charset="0"/>
              </a:rPr>
              <a:t>及时向老师或家长报告</a:t>
            </a:r>
            <a:endParaRPr lang="zh-CN" altLang="en-US" sz="1800" dirty="0">
              <a:effectLst/>
              <a:latin typeface="Arial" panose="020B0604020202020204" pitchFamily="34" charset="0"/>
            </a:endParaRPr>
          </a:p>
          <a:p>
            <a:r>
              <a:rPr lang="zh-CN" altLang="en-US" sz="1800" dirty="0">
                <a:effectLst/>
                <a:latin typeface="Segoe UI" panose="020B0502040204020203" pitchFamily="34" charset="0"/>
              </a:rPr>
              <a:t>这个行为更加可以扩展来讲，比如你可以将这件事告诉什么样的老师，是自己信得过的老师，还是很有威严的老师。对于家长，是告诉妈妈还是爸爸，还是其他亲属。这样的事情要不要跟同学说，等等。</a:t>
            </a:r>
            <a:br>
              <a:rPr lang="zh-CN" altLang="en-US" sz="1800" dirty="0">
                <a:effectLst/>
                <a:latin typeface="Segoe UI" panose="020B0502040204020203" pitchFamily="34" charset="0"/>
              </a:rPr>
            </a:br>
            <a:endParaRPr lang="zh-CN" altLang="en-US" sz="1800" dirty="0">
              <a:effectLst/>
              <a:latin typeface="Arial" panose="020B0604020202020204" pitchFamily="34" charset="0"/>
            </a:endParaRP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23B86-B6D6-403A-9186-7F33BCAFE56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14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23B86-B6D6-403A-9186-7F33BCAFE56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676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什么是性侵犯：</a:t>
            </a:r>
            <a:endParaRPr lang="en-US" altLang="zh-CN" dirty="0"/>
          </a:p>
          <a:p>
            <a:r>
              <a:rPr lang="zh-CN" altLang="en-US" dirty="0"/>
              <a:t>教师首先通过左边的图引出什么是</a:t>
            </a:r>
            <a:r>
              <a:rPr lang="zh-CN" altLang="en-US" b="1" dirty="0"/>
              <a:t>隐私部位</a:t>
            </a:r>
            <a:endParaRPr lang="en-US" altLang="zh-CN" b="1" dirty="0"/>
          </a:p>
          <a:p>
            <a:r>
              <a:rPr lang="zh-CN" altLang="en-US" dirty="0"/>
              <a:t>让学生对隐私部位的定义有了解</a:t>
            </a:r>
            <a:endParaRPr lang="en-US" altLang="zh-CN" dirty="0"/>
          </a:p>
          <a:p>
            <a:r>
              <a:rPr lang="en-US" altLang="zh-CN" dirty="0"/>
              <a:t>【</a:t>
            </a:r>
            <a:r>
              <a:rPr lang="zh-CN" altLang="en-US" dirty="0"/>
              <a:t>互动</a:t>
            </a:r>
            <a:r>
              <a:rPr lang="en-US" altLang="zh-CN" dirty="0"/>
              <a:t>】</a:t>
            </a:r>
            <a:r>
              <a:rPr lang="zh-CN" altLang="en-US" dirty="0"/>
              <a:t>可以通过举例的方式与学生互动</a:t>
            </a:r>
            <a:endParaRPr lang="en-US" altLang="zh-CN" dirty="0"/>
          </a:p>
          <a:p>
            <a:r>
              <a:rPr lang="zh-CN" altLang="en-US" dirty="0"/>
              <a:t>然后再引出，</a:t>
            </a:r>
            <a:r>
              <a:rPr lang="zh-CN" altLang="en-US" b="1" dirty="0"/>
              <a:t>什么是性侵犯</a:t>
            </a:r>
            <a:endParaRPr lang="en-US" altLang="zh-CN" b="1" dirty="0"/>
          </a:p>
          <a:p>
            <a:r>
              <a:rPr lang="zh-CN" altLang="en-US" dirty="0"/>
              <a:t>什么行为是需要学生注意的</a:t>
            </a:r>
            <a:endParaRPr lang="en-US" altLang="zh-CN" dirty="0"/>
          </a:p>
          <a:p>
            <a:r>
              <a:rPr lang="zh-CN" altLang="en-US" dirty="0"/>
              <a:t>而且不仅</a:t>
            </a:r>
            <a:r>
              <a:rPr lang="zh-CN" altLang="en-US" b="1" dirty="0"/>
              <a:t>女生、男生</a:t>
            </a:r>
            <a:r>
              <a:rPr lang="zh-CN" altLang="en-US" dirty="0"/>
              <a:t>也可以成为受害者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23B86-B6D6-403A-9186-7F33BCAFE56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6806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spc="-1" dirty="0">
                <a:solidFill>
                  <a:srgbClr val="000000"/>
                </a:solidFill>
                <a:ea typeface="思源黑体-超粗体 Bold"/>
              </a:rPr>
              <a:t>通过</a:t>
            </a:r>
            <a:r>
              <a:rPr lang="zh-CN" altLang="en-US" dirty="0"/>
              <a:t>右边的配图进行案例生动讲解：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童童的邻居李叔叔诱哄童童独自到家，借口喜欢童童亲她并摸其屁股等隐私部位，童童抗拒要回家，李叔叔威胁童童说不许告诉家里人，不然就要伤害他爸爸妈妈，童童跑回家，因为害怕没有告诉妈妈。（此处留了个引子，会跟后面的内容相联系。）</a:t>
            </a:r>
            <a:endParaRPr lang="en-US" altLang="zh-CN" dirty="0"/>
          </a:p>
          <a:p>
            <a:r>
              <a:rPr lang="zh-CN" altLang="en-US" dirty="0"/>
              <a:t>通过讲解让同学充分认识什么是性侵犯，以及性侵犯熟人作案的特点</a:t>
            </a:r>
            <a:endParaRPr lang="en-US" altLang="zh-CN" dirty="0"/>
          </a:p>
          <a:p>
            <a:r>
              <a:rPr lang="en-US" altLang="zh-CN" dirty="0"/>
              <a:t>【</a:t>
            </a:r>
            <a:r>
              <a:rPr lang="zh-CN" altLang="en-US" dirty="0"/>
              <a:t>互动</a:t>
            </a:r>
            <a:r>
              <a:rPr lang="en-US" altLang="zh-CN" dirty="0"/>
              <a:t>】</a:t>
            </a:r>
            <a:r>
              <a:rPr lang="zh-CN" altLang="en-US" dirty="0"/>
              <a:t>：提问同学这是否属于性侵犯？有什么特点？</a:t>
            </a:r>
            <a:endParaRPr lang="en-US" altLang="zh-CN" dirty="0"/>
          </a:p>
          <a:p>
            <a:endParaRPr lang="en-US" altLang="zh-CN" sz="1200" spc="-1" dirty="0">
              <a:solidFill>
                <a:srgbClr val="000000"/>
              </a:solidFill>
              <a:ea typeface="思源黑体-超粗体 Bold"/>
            </a:endParaRPr>
          </a:p>
          <a:p>
            <a:endParaRPr lang="en-US" altLang="zh-CN" sz="1200" spc="-1" dirty="0">
              <a:solidFill>
                <a:srgbClr val="000000"/>
              </a:solidFill>
              <a:ea typeface="思源黑体-超粗体 Bold"/>
            </a:endParaRPr>
          </a:p>
          <a:p>
            <a:r>
              <a:rPr lang="zh-CN" altLang="en-US" sz="1200" spc="-1" dirty="0">
                <a:solidFill>
                  <a:srgbClr val="000000"/>
                </a:solidFill>
                <a:ea typeface="思源黑体-超粗体 Bold"/>
              </a:rPr>
              <a:t>性侵犯的特点：</a:t>
            </a:r>
            <a:endParaRPr lang="en-US" altLang="zh-CN" sz="1200" spc="-1" dirty="0">
              <a:solidFill>
                <a:srgbClr val="000000"/>
              </a:solidFill>
              <a:ea typeface="思源黑体-超粗体 Bold"/>
            </a:endParaRPr>
          </a:p>
          <a:p>
            <a:r>
              <a:rPr lang="zh-CN" altLang="en-US" dirty="0"/>
              <a:t>很多时候我们会以为性侵犯是来着陌生人</a:t>
            </a:r>
            <a:endParaRPr lang="en-US" altLang="zh-CN" dirty="0"/>
          </a:p>
          <a:p>
            <a:r>
              <a:rPr lang="zh-CN" altLang="en-US" dirty="0"/>
              <a:t>其实最需要注意的是熟人</a:t>
            </a:r>
            <a:r>
              <a:rPr lang="en-US" altLang="zh-CN" dirty="0"/>
              <a:t>-</a:t>
            </a:r>
            <a:r>
              <a:rPr lang="zh-CN" altLang="en-US" sz="1200" b="1" dirty="0">
                <a:solidFill>
                  <a:srgbClr val="3A94F4"/>
                </a:solidFill>
                <a:ea typeface="思源黑体"/>
              </a:rPr>
              <a:t>自己的亲人、邻居、老人、父母的朋友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23B86-B6D6-403A-9186-7F33BCAFE56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48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</a:t>
            </a:r>
            <a:r>
              <a:rPr lang="zh-CN" altLang="en-US" dirty="0"/>
              <a:t>互动提问，然后出来答案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23B86-B6D6-403A-9186-7F33BCAFE5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467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spc="-1" dirty="0">
                <a:solidFill>
                  <a:srgbClr val="000000"/>
                </a:solidFill>
                <a:ea typeface="思源黑体-超粗体 Bold"/>
              </a:rPr>
              <a:t>自我防卫：</a:t>
            </a:r>
            <a:endParaRPr lang="en-US" altLang="zh-CN" sz="1200" spc="-1" dirty="0">
              <a:solidFill>
                <a:srgbClr val="000000"/>
              </a:solidFill>
              <a:ea typeface="思源黑体-超粗体 Bold"/>
            </a:endParaRPr>
          </a:p>
          <a:p>
            <a:r>
              <a:rPr lang="zh-CN" altLang="en-US" sz="1200" spc="-1" dirty="0">
                <a:solidFill>
                  <a:srgbClr val="000000"/>
                </a:solidFill>
              </a:rPr>
              <a:t>首先讲解右边的图：根据性侵犯的特点，右图中都是需要注意的人群，对于不正当的行为要在心中保持警惕</a:t>
            </a:r>
            <a:endParaRPr lang="en-US" altLang="zh-CN" sz="1200" spc="-1" dirty="0">
              <a:solidFill>
                <a:srgbClr val="000000"/>
              </a:solidFill>
            </a:endParaRPr>
          </a:p>
          <a:p>
            <a:r>
              <a:rPr lang="en-US" altLang="zh-CN" sz="1200" spc="-1" dirty="0">
                <a:solidFill>
                  <a:srgbClr val="000000"/>
                </a:solidFill>
              </a:rPr>
              <a:t>【</a:t>
            </a:r>
            <a:r>
              <a:rPr lang="zh-CN" altLang="en-US" sz="1200" spc="-1" dirty="0">
                <a:solidFill>
                  <a:srgbClr val="000000"/>
                </a:solidFill>
              </a:rPr>
              <a:t>互动</a:t>
            </a:r>
            <a:r>
              <a:rPr lang="en-US" altLang="zh-CN" sz="1200" spc="-1" dirty="0">
                <a:solidFill>
                  <a:srgbClr val="000000"/>
                </a:solidFill>
              </a:rPr>
              <a:t>】</a:t>
            </a:r>
            <a:r>
              <a:rPr lang="zh-CN" altLang="en-US" sz="1200" spc="-1" dirty="0">
                <a:solidFill>
                  <a:srgbClr val="000000"/>
                </a:solidFill>
              </a:rPr>
              <a:t>左侧是练习，有三个场景，让同学判断是否是需要远离的危险场景</a:t>
            </a:r>
            <a:endParaRPr lang="en-US" altLang="zh-CN" sz="1200" spc="-1" dirty="0">
              <a:solidFill>
                <a:srgbClr val="000000"/>
              </a:solidFill>
            </a:endParaRPr>
          </a:p>
          <a:p>
            <a:r>
              <a:rPr lang="zh-CN" altLang="en-US" sz="1200" spc="-1" dirty="0">
                <a:solidFill>
                  <a:srgbClr val="000000"/>
                </a:solidFill>
              </a:rPr>
              <a:t>最后强调在遇到危险场景时要尽快逃离</a:t>
            </a:r>
            <a:endParaRPr lang="en-US" altLang="zh-CN" sz="1200" spc="-1" dirty="0">
              <a:solidFill>
                <a:srgbClr val="000000"/>
              </a:solidFill>
            </a:endParaRPr>
          </a:p>
          <a:p>
            <a:endParaRPr lang="en-US" altLang="zh-CN" sz="1200" spc="-1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【</a:t>
            </a:r>
            <a:r>
              <a:rPr lang="zh-CN" altLang="en-US" dirty="0"/>
              <a:t>互动</a:t>
            </a:r>
            <a:r>
              <a:rPr lang="en-US" altLang="zh-CN" dirty="0"/>
              <a:t>】</a:t>
            </a:r>
            <a:r>
              <a:rPr lang="zh-CN" altLang="en-US" dirty="0"/>
              <a:t>结合之前童童的案例，说明童童及时逃离是对的。</a:t>
            </a:r>
            <a:endParaRPr lang="en-US" altLang="zh-CN" dirty="0"/>
          </a:p>
          <a:p>
            <a:endParaRPr lang="en-US" altLang="zh-CN" sz="1200" spc="-1" dirty="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23B86-B6D6-403A-9186-7F33BCAFE56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7705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假如不幸发生，如何处理：</a:t>
            </a:r>
            <a:endParaRPr lang="en-US" altLang="zh-CN" dirty="0"/>
          </a:p>
          <a:p>
            <a:r>
              <a:rPr lang="zh-CN" altLang="en-US" dirty="0"/>
              <a:t>首先跟同学们讲解伤害发生后要如何处理</a:t>
            </a:r>
            <a:endParaRPr lang="en-US" altLang="zh-CN" dirty="0"/>
          </a:p>
          <a:p>
            <a:r>
              <a:rPr lang="zh-CN" altLang="en-US" dirty="0"/>
              <a:t>强调报警的重要性</a:t>
            </a:r>
            <a:endParaRPr lang="en-US" altLang="zh-CN" dirty="0"/>
          </a:p>
          <a:p>
            <a:r>
              <a:rPr lang="zh-CN" altLang="en-US" dirty="0"/>
              <a:t>同时在心理方面，不要有负罪感，不是受害人的错，假如发生在身边人身上，也要关心和帮助</a:t>
            </a:r>
            <a:r>
              <a:rPr lang="en-US" altLang="zh-CN" dirty="0"/>
              <a:t>ta</a:t>
            </a:r>
          </a:p>
          <a:p>
            <a:endParaRPr lang="en-US" altLang="zh-CN" dirty="0"/>
          </a:p>
          <a:p>
            <a:r>
              <a:rPr lang="en-US" altLang="zh-CN" dirty="0"/>
              <a:t>【</a:t>
            </a:r>
            <a:r>
              <a:rPr lang="zh-CN" altLang="en-US" dirty="0"/>
              <a:t>互动</a:t>
            </a:r>
            <a:r>
              <a:rPr lang="en-US" altLang="zh-CN" dirty="0"/>
              <a:t>】</a:t>
            </a:r>
            <a:r>
              <a:rPr lang="zh-CN" altLang="en-US" dirty="0"/>
              <a:t>结合之前童童的案例，问应该怎么做！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23B86-B6D6-403A-9186-7F33BCAFE56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172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zh-CN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</a:p>
          <a:p>
            <a:pPr algn="l"/>
            <a:r>
              <a:rPr lang="en-US" altLang="zh-CN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互动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：问问为什么要生熟分开</a:t>
            </a:r>
            <a:endParaRPr lang="en-US" altLang="zh-CN" b="0" i="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b="0" i="0" dirty="0">
                <a:solidFill>
                  <a:srgbClr val="191919"/>
                </a:solidFill>
                <a:effectLst/>
                <a:latin typeface="PingFang SC"/>
              </a:rPr>
              <a:t>生的食物，尤其是肉、禽和海产食品及其汁水，可含有危险的病菌和寄生虫，在准备和储存食物时可能会污染其他食物。</a:t>
            </a:r>
            <a:endParaRPr lang="en-US" altLang="zh-CN" b="0" i="0" dirty="0">
              <a:solidFill>
                <a:srgbClr val="191919"/>
              </a:solidFill>
              <a:effectLst/>
              <a:latin typeface="PingFang SC"/>
            </a:endParaRPr>
          </a:p>
          <a:p>
            <a:pPr algn="l"/>
            <a:endParaRPr lang="en-US" altLang="zh-CN" b="0" i="0" dirty="0">
              <a:solidFill>
                <a:srgbClr val="191919"/>
              </a:solidFill>
              <a:effectLst/>
              <a:latin typeface="PingFang S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互动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：问问为什么要烧熟煮透，以及如何判断是否熟了。</a:t>
            </a:r>
            <a:endParaRPr lang="en-US" altLang="zh-CN" b="0" i="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200" b="0" i="0" kern="1200" dirty="0">
                <a:solidFill>
                  <a:srgbClr val="191919"/>
                </a:solidFill>
                <a:effectLst/>
                <a:latin typeface="PingFang SC"/>
                <a:ea typeface="+mn-ea"/>
                <a:cs typeface="+mn-cs"/>
              </a:rPr>
              <a:t>因为没煮熟的食物可能会有致病的细菌和寄生虫，比如大肠杆菌和沙门氏菌，从而引起腹痛、腹泻、恶心呕吐等食物中毒的表现。</a:t>
            </a:r>
            <a:endParaRPr lang="en-US" altLang="zh-CN" sz="1200" b="0" i="0" kern="1200" dirty="0">
              <a:solidFill>
                <a:srgbClr val="191919"/>
              </a:solidFill>
              <a:effectLst/>
              <a:latin typeface="PingFang SC"/>
              <a:ea typeface="+mn-ea"/>
              <a:cs typeface="+mn-cs"/>
            </a:endParaRPr>
          </a:p>
          <a:p>
            <a:pPr algn="l"/>
            <a:r>
              <a:rPr lang="zh-CN" altLang="en-US" sz="1200" b="0" i="0" kern="1200" dirty="0">
                <a:solidFill>
                  <a:srgbClr val="191919"/>
                </a:solidFill>
                <a:effectLst/>
                <a:latin typeface="PingFang SC"/>
                <a:ea typeface="+mn-ea"/>
                <a:cs typeface="+mn-cs"/>
              </a:rPr>
              <a:t>肉类：鸡、鸭、猪肉等煮熟的判断方法：煮熟的肉，没有红色或者粉色血丝，肉质回缩变硬，尝起来没有肉腥味。</a:t>
            </a:r>
            <a:endParaRPr lang="en-US" altLang="zh-CN" sz="1200" b="0" i="0" kern="1200" dirty="0">
              <a:solidFill>
                <a:srgbClr val="191919"/>
              </a:solidFill>
              <a:effectLst/>
              <a:latin typeface="PingFang SC"/>
              <a:ea typeface="+mn-ea"/>
              <a:cs typeface="+mn-cs"/>
            </a:endParaRPr>
          </a:p>
          <a:p>
            <a:pPr algn="just"/>
            <a:r>
              <a:rPr lang="zh-CN" altLang="en-US" sz="1200" b="0" i="0" kern="1200" dirty="0">
                <a:solidFill>
                  <a:srgbClr val="191919"/>
                </a:solidFill>
                <a:effectLst/>
                <a:latin typeface="PingFang SC"/>
                <a:ea typeface="+mn-ea"/>
                <a:cs typeface="+mn-cs"/>
              </a:rPr>
              <a:t>水产品类：鱼、虾、蟹等煮熟的判断方法：煮熟的肉变色泽变得不透明，变白，尝起来有弹性，味道鲜美，腥味变少。</a:t>
            </a:r>
            <a:endParaRPr lang="en-US" altLang="zh-CN" sz="1200" b="0" i="0" kern="1200" dirty="0">
              <a:solidFill>
                <a:srgbClr val="191919"/>
              </a:solidFill>
              <a:effectLst/>
              <a:latin typeface="PingFang SC"/>
              <a:ea typeface="+mn-ea"/>
              <a:cs typeface="+mn-cs"/>
            </a:endParaRPr>
          </a:p>
          <a:p>
            <a:pPr algn="just"/>
            <a:endParaRPr lang="en-US" altLang="zh-CN" sz="1200" b="0" i="0" kern="1200" dirty="0">
              <a:solidFill>
                <a:srgbClr val="191919"/>
              </a:solidFill>
              <a:effectLst/>
              <a:latin typeface="PingFang SC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i="0" dirty="0">
                <a:solidFill>
                  <a:srgbClr val="191919"/>
                </a:solidFill>
                <a:effectLst/>
                <a:latin typeface="PingFang SC"/>
              </a:rPr>
              <a:t>(3)</a:t>
            </a:r>
            <a:endParaRPr lang="en-US" altLang="zh-CN" sz="1200" b="0" i="0" kern="1200" dirty="0">
              <a:solidFill>
                <a:srgbClr val="191919"/>
              </a:solidFill>
              <a:effectLst/>
              <a:latin typeface="PingFang SC"/>
              <a:ea typeface="+mn-ea"/>
              <a:cs typeface="+mn-cs"/>
            </a:endParaRPr>
          </a:p>
          <a:p>
            <a:pPr algn="l"/>
            <a:r>
              <a:rPr lang="zh-CN" altLang="en-US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剩饭菜储存的时间越久，饭菜中亚硝酸盐的含量会随之增加。</a:t>
            </a:r>
          </a:p>
          <a:p>
            <a:pPr algn="l"/>
            <a:r>
              <a:rPr lang="zh-CN" altLang="en-US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亚硝酸盐本身不致癌，但进入人体后，在一定条件的作用下，会和血红蛋白结合转化为“亚硝胺类物质”，这种物质是较强的致癌物，容易增加机体患肝癌、鼻咽癌、食管癌等疾病的风险。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绿叶菜</a:t>
            </a:r>
            <a:r>
              <a:rPr lang="zh-CN" altLang="en-US" sz="12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隔夜后易产生亚硝酸盐，尽量当餐吃完，存放不超过</a:t>
            </a:r>
            <a:r>
              <a:rPr lang="en-US" altLang="zh-CN" sz="12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24</a:t>
            </a:r>
            <a:r>
              <a:rPr lang="zh-CN" altLang="en-US" sz="12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小时。</a:t>
            </a:r>
            <a:endParaRPr lang="en-US" altLang="zh-CN" sz="1200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l"/>
            <a:r>
              <a:rPr lang="zh-CN" altLang="en-US" b="1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根茎类蔬菜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反复加热后维生素损失明显，硝酸盐含量较绿叶类低，隔夜后口感尚可。</a:t>
            </a:r>
            <a:endParaRPr lang="en-US" altLang="zh-CN" b="0" i="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b="1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肉类、蛋类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再次烹饪对营养影响较小，但其中蛋白质丰富利于细菌繁殖。可以适当保存，需尽快分装冷藏，超过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24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小时需冷冻。熟食需要重新蒸热。</a:t>
            </a:r>
          </a:p>
          <a:p>
            <a:pPr algn="l"/>
            <a:r>
              <a:rPr lang="zh-CN" altLang="en-US" b="1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海鲜等水产品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隔夜后容易产生蛋白质降解物，损伤肝、肾功能。尽量当餐吃完，吃不完的尽快分装冷冻。</a:t>
            </a:r>
            <a:endParaRPr lang="en-US" altLang="zh-CN" b="0" i="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b="1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凉菜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隔夜后生成有害物较多，且不适合加热处理。处理建议：无论荤素，尽量当餐吃完。</a:t>
            </a:r>
            <a:endParaRPr lang="zh-CN" altLang="en-US" sz="1200" b="0" i="0" kern="1200" dirty="0">
              <a:solidFill>
                <a:srgbClr val="191919"/>
              </a:solidFill>
              <a:effectLst/>
              <a:latin typeface="PingFang SC"/>
              <a:ea typeface="+mn-ea"/>
              <a:cs typeface="+mn-cs"/>
            </a:endParaRPr>
          </a:p>
          <a:p>
            <a:pPr algn="l"/>
            <a:r>
              <a:rPr lang="en-US" altLang="zh-CN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互动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：一起读一遍口诀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21056-B7CB-4194-849E-F6E1D5F458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95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均衡饮食是维持健康的要素，我们应依照「健康饮食金字塔」的原则饮食，以谷物类为主，并多吃蔬菜及水果，进食适量的肉、鱼、蛋和奶类及其代替品，减少盐、油、糖分；并以去肥剩瘦，多采用低油量的烹调方法如蒸、炖、白灼、煮食等，减少煎炸，以求达致饮食均衡、促进健康。</a:t>
            </a:r>
            <a:endParaRPr lang="en-US" altLang="zh-CN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多吃天然食物，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少吃超加工食品，如含糖饮料、薯片、饼干、肉肠等，这些食物通常含有太多糖分、盐分、脂肪和防腐剂，易导致肥胖、心血管疾病、癌症等。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21056-B7CB-4194-849E-F6E1D5F458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78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网络安全会从以下四个维度来展开： </a:t>
            </a:r>
            <a:r>
              <a:rPr lang="en-US" altLang="zh-CN" dirty="0"/>
              <a:t>1</a:t>
            </a:r>
            <a:r>
              <a:rPr lang="zh-CN" altLang="en-US" dirty="0"/>
              <a:t>）网络安全有哪几个类型 </a:t>
            </a:r>
            <a:r>
              <a:rPr lang="en-US" altLang="zh-CN" dirty="0"/>
              <a:t>2</a:t>
            </a:r>
            <a:r>
              <a:rPr lang="zh-CN" altLang="en-US" dirty="0"/>
              <a:t>） 常见的危害有什么 </a:t>
            </a:r>
            <a:r>
              <a:rPr lang="en-US" altLang="zh-CN" dirty="0"/>
              <a:t>3</a:t>
            </a:r>
            <a:r>
              <a:rPr lang="zh-CN" altLang="en-US" dirty="0"/>
              <a:t>） 那么针对这些危害我们可以做些什么来做预防  </a:t>
            </a:r>
            <a:r>
              <a:rPr lang="en-US" altLang="zh-CN" dirty="0"/>
              <a:t>4</a:t>
            </a:r>
            <a:r>
              <a:rPr lang="zh-CN" altLang="en-US" dirty="0"/>
              <a:t>）传递青少年网络文明公约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23B86-B6D6-403A-9186-7F33BCAFE5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6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这部分可以是以提问的方式进行：引出类型，然后问小朋友这些类型里可能会涉及哪些信息</a:t>
            </a:r>
            <a:endParaRPr lang="en-US" altLang="zh-CN" dirty="0"/>
          </a:p>
          <a:p>
            <a:r>
              <a:rPr lang="zh-CN" altLang="en-US" dirty="0"/>
              <a:t>然后根据小朋友的反馈，再补充或是举例说明解释比如：</a:t>
            </a:r>
            <a:endParaRPr lang="en-US" altLang="zh-CN" dirty="0"/>
          </a:p>
          <a:p>
            <a:pPr marL="228600" indent="-228600">
              <a:buAutoNum type="arabicPeriod"/>
            </a:pPr>
            <a:r>
              <a:rPr lang="zh-CN" altLang="en-US" dirty="0"/>
              <a:t>个人信息安全：比如有些网站需要输入名字，身份证号，出生日期，个人身份认证</a:t>
            </a:r>
            <a:endParaRPr lang="en-US" altLang="zh-CN" dirty="0"/>
          </a:p>
          <a:p>
            <a:pPr marL="228600" indent="-228600">
              <a:buAutoNum type="arabicPeriod"/>
            </a:pPr>
            <a:r>
              <a:rPr lang="zh-CN" altLang="en-US" dirty="0"/>
              <a:t>网络购物安全：网上购物连接登录的时候需要输入个人信息，登录密码，网上支付都会涉及安全问题，还有可能登录假购物网站，这些过程都有可能被盗取登录信息。</a:t>
            </a:r>
            <a:endParaRPr lang="en-US" altLang="zh-CN" dirty="0"/>
          </a:p>
          <a:p>
            <a:pPr marL="228600" indent="-228600">
              <a:buAutoNum type="arabicPeriod"/>
            </a:pPr>
            <a:r>
              <a:rPr lang="zh-CN" altLang="en-US" dirty="0"/>
              <a:t>网上银行：银行卡账号，密码</a:t>
            </a:r>
            <a:endParaRPr lang="en-US" altLang="zh-CN" dirty="0"/>
          </a:p>
          <a:p>
            <a:pPr marL="228600" indent="-228600">
              <a:buAutoNum type="arabicPeriod"/>
            </a:pPr>
            <a:r>
              <a:rPr lang="zh-CN" altLang="en-US" dirty="0"/>
              <a:t>身体健康：视力，网瘾而影响身心，以及受骗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23B86-B6D6-403A-9186-7F33BCAFE56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975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23B86-B6D6-403A-9186-7F33BCAFE56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706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这一页用两个案例来给大家深入讲解网络带来的危害。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讲的方式：先把案例讲了，然后问小朋友遇到这种情况他们会怎么做，作为结尾告诉小朋友每个案例的例子（讲的时候是一个例子结束接着讲下一个）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dirty="0"/>
              <a:t>左</a:t>
            </a:r>
            <a:r>
              <a:rPr lang="zh-CN" altLang="en-US" dirty="0"/>
              <a:t>：</a:t>
            </a:r>
            <a:r>
              <a:rPr lang="zh-CN" alt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“阳光少年”竟是猥琐大叔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小朵在某社交平台认识了一位名为“阳光少年”的网友。他们喜欢玩一样的游戏、看一样的漫画，小朵觉得他比爸妈更关心、更懂自己。渐渐地，小朵陷入自以为是的“网恋”陷阱，无时无刻期待着、等待着“阳光少年”和她聊天，听她倾诉，给她买漫画书。进而“阳光少年”开始一次次以“爱”之名 ，要求小朵发送裸照。两周后，“阳光少年”变本加厉，开始诱骗小朵裸聊，甚至以在网上散布小朵的裸照和视频为威胁，要求小朵与其发生性关系（如果孩子属于低年级，可能不理解这个，可以改成见面）。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【</a:t>
            </a:r>
            <a:r>
              <a:rPr lang="zh-CN" altLang="en-US" dirty="0"/>
              <a:t>互动</a:t>
            </a:r>
            <a:r>
              <a:rPr lang="en-US" altLang="zh-CN" dirty="0"/>
              <a:t>】</a:t>
            </a:r>
            <a:r>
              <a:rPr lang="zh-CN" altLang="en-US" dirty="0"/>
              <a:t>：问小朋友应该怎么办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小朵求助父母并在父母陪同下到派出所报警，这位“阳光少年”才露出本来面目</a:t>
            </a:r>
            <a:r>
              <a:rPr lang="en-US" altLang="zh-CN" dirty="0">
                <a:solidFill>
                  <a:srgbClr val="FF0000"/>
                </a:solidFill>
                <a:highlight>
                  <a:srgbClr val="FFFF00"/>
                </a:highlight>
              </a:rPr>
              <a:t>——</a:t>
            </a:r>
            <a:r>
              <a:rPr lang="zh-CN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竟是</a:t>
            </a:r>
            <a:r>
              <a:rPr lang="en-US" altLang="zh-CN" dirty="0">
                <a:solidFill>
                  <a:srgbClr val="FF0000"/>
                </a:solidFill>
                <a:highlight>
                  <a:srgbClr val="FFFF00"/>
                </a:highlight>
              </a:rPr>
              <a:t>36</a:t>
            </a:r>
            <a:r>
              <a:rPr lang="zh-CN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岁的猥琐大叔，也终因猥亵儿童罪受到法律的制裁。</a:t>
            </a:r>
            <a:endParaRPr lang="en-US" altLang="zh-CN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dirty="0"/>
              <a:t>右：</a:t>
            </a:r>
            <a:r>
              <a:rPr lang="zh-CN" alt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出租微信账号财产尽失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小李在网上认识一个朋友，提出以每天</a:t>
            </a:r>
            <a:r>
              <a:rPr lang="en-US" altLang="zh-CN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500</a:t>
            </a:r>
            <a:r>
              <a:rPr lang="zh-CN" altLang="en-US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人民币的价格租用小李的微信账号。小李虽然心有疑虑，但是想到微信账号除了绑定了妈妈的手机号之外，没有绑定任何银行卡，也没有存储的零钱，应该不会有危险，还能挣钱买新皮肤，于是将微信账号、密码告知该朋友。</a:t>
            </a:r>
            <a:endParaRPr lang="en-US" altLang="zh-CN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【</a:t>
            </a:r>
            <a:r>
              <a:rPr lang="zh-CN" altLang="en-US" dirty="0"/>
              <a:t>互动</a:t>
            </a:r>
            <a:r>
              <a:rPr lang="en-US" altLang="zh-CN" dirty="0"/>
              <a:t>】</a:t>
            </a:r>
            <a:r>
              <a:rPr lang="zh-CN" altLang="en-US" dirty="0"/>
              <a:t>：问小朋友有风险吗？</a:t>
            </a:r>
            <a:endParaRPr lang="en-US" altLang="zh-CN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朋友如约付给小李租金，也让小李更加放心地出租着账号。直到有一天，小李的妈妈猛然发现自己银行账号中的</a:t>
            </a:r>
            <a:r>
              <a:rPr lang="en-US" altLang="zh-CN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元钱不翼而飞，而小李的微信账号、游戏账号全部显示“账户或密码错误”无法登录。原来，小李的微信账号和游戏账号都绑定的是妈妈的手机号，不法分子掌握了手机号及相关个人信息后，使用非法手段获取并篡改了银行卡账户，转走了卡上的全部余额。就这样，小李出租微信账号谋利的行为，反而让自己和家人损失惨重</a:t>
            </a:r>
            <a:r>
              <a: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2C3D1-BAED-4633-B227-3CB2C50C9F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814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这一页结合最开始的网络安全类型，带着小朋友回顾类型，然后讲下如何预防</a:t>
            </a:r>
            <a:r>
              <a:rPr lang="en-US" altLang="zh-CN" dirty="0"/>
              <a:t>-</a:t>
            </a:r>
            <a:r>
              <a:rPr lang="zh-CN" altLang="en-US" dirty="0"/>
              <a:t>重点在于让小朋友知道不按照预防做的危害会是什么，让他们知道严重性；</a:t>
            </a:r>
            <a:endParaRPr lang="en-US" altLang="zh-CN" dirty="0"/>
          </a:p>
          <a:p>
            <a:r>
              <a:rPr lang="en-US" altLang="zh-CN" dirty="0"/>
              <a:t>1-2</a:t>
            </a:r>
            <a:r>
              <a:rPr lang="zh-CN" altLang="en-US" dirty="0"/>
              <a:t>： 跟个人信息安全相关，结合前面的个人信息相关的内容着重强调这两点</a:t>
            </a:r>
            <a:endParaRPr lang="en-US" altLang="zh-CN" dirty="0"/>
          </a:p>
          <a:p>
            <a:r>
              <a:rPr lang="en-US" altLang="zh-CN" dirty="0"/>
              <a:t>3-4</a:t>
            </a:r>
            <a:r>
              <a:rPr lang="zh-CN" altLang="en-US" dirty="0"/>
              <a:t>： 跟网络购物，银行账号安全相关， 强调网购，网上浏览时候账号密码的重要性</a:t>
            </a:r>
            <a:endParaRPr lang="en-US" altLang="zh-CN" dirty="0"/>
          </a:p>
          <a:p>
            <a:r>
              <a:rPr lang="en-US" altLang="zh-CN" dirty="0"/>
              <a:t>5-7</a:t>
            </a:r>
            <a:r>
              <a:rPr lang="zh-CN" altLang="en-US" dirty="0"/>
              <a:t>： 跟身体健康安全有关，讲这些预防的时候要解释为什么要这么做，不这么做的危害会是什么要强调下，让小朋友意识到重要性</a:t>
            </a:r>
            <a:endParaRPr lang="en-US" altLang="zh-CN" dirty="0"/>
          </a:p>
          <a:p>
            <a:r>
              <a:rPr lang="en-US" altLang="zh-CN" dirty="0"/>
              <a:t>8-9</a:t>
            </a:r>
            <a:r>
              <a:rPr lang="zh-CN" altLang="en-US" dirty="0"/>
              <a:t>： 跟个人信息及身体健康安全相关， 强调网上信息的虚假，不可靠性，因此小朋友尤其要注意不可网上随意交友，分享信息给陌生人，也不可一个人出去见陌生人。</a:t>
            </a:r>
            <a:endParaRPr lang="en-US" altLang="zh-CN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23B86-B6D6-403A-9186-7F33BCAFE56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72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E137A-73BC-21B4-A0D5-8DD7E97973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EB4F70-52DB-E149-4E8A-0C3D7690FE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A960B-F4EB-26EF-6EC8-3FF6E995C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C53C-026B-4B98-9D5F-F89ECD5A1729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82F314-DA4E-8353-D620-79796EFE2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E8116B-BC3C-DCE0-5076-F7E3CFD7F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14889-989D-4629-893A-A5E34A2F9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27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8FD75-0882-6E87-48E9-73931608D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A074BB-E20F-9478-BACD-FF86C9E99B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A319B-B115-1677-C31D-758B862CF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C53C-026B-4B98-9D5F-F89ECD5A1729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612E4-0E1A-B35D-9D41-F6C1CBBA2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47DC5-3A10-0412-F2F2-6ABD20418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14889-989D-4629-893A-A5E34A2F9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02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6E7B69-4033-B134-4504-062AD44876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E5187E-A6C2-DF05-B402-442A1E6FC1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610E31-1012-715F-1163-14BB62E7B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C53C-026B-4B98-9D5F-F89ECD5A1729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4C26BE-E3F9-8AE2-351C-D24C558CA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11704-D394-6952-EE00-DECDBED5D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14889-989D-4629-893A-A5E34A2F9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70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4239E-A840-6D36-5CBC-DAD80B59F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AEEB7-CFFB-5F63-AB8E-21A858733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35525C-6AF6-DFCD-DE90-E88E72BF4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C53C-026B-4B98-9D5F-F89ECD5A1729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DF51E6-F7FE-A0E9-6F1D-76775653B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14188-44F9-A72D-D5B1-65E969E90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14889-989D-4629-893A-A5E34A2F9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459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7908D-CCE4-F2AE-85FB-3375CFA3C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460E05-EA7D-71B4-6813-0A1BC33E4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4C653-8082-7BB4-D089-55D89241B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C53C-026B-4B98-9D5F-F89ECD5A1729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5319E-0A9D-A4E8-709D-E8EA47A3A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C8FCC-45ED-21D8-05F7-7BEA451D5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14889-989D-4629-893A-A5E34A2F9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71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2E1E9-C797-2971-A7B6-726273F79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A05C4-3F42-3C10-D5FF-43A0980E75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FE149C-1BEF-EAEE-5FB8-1D9EDA0EB4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80FDF1-D1C8-C929-1907-2BCE95AEA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C53C-026B-4B98-9D5F-F89ECD5A1729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DABC1C-25CE-8F2B-C3C7-F7D1D8FA2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0BFECD-1F7E-411F-6788-09EA6C351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14889-989D-4629-893A-A5E34A2F9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815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2F6E5-2EF2-56C2-1F9D-3E00CD51A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B205B9-642A-5CD1-3D6A-37FDC6FE3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4D895B-18A2-39C9-10E0-0058216E2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770D03-04B0-37E4-EE82-4D4F56D2F6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507205-6BAB-5976-DAC1-AF9F44539C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7E3A64-97E2-4BC4-995A-95C183E5F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C53C-026B-4B98-9D5F-F89ECD5A1729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D817FC-0411-682D-6387-5DF53C19A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E24B09-D8BC-153C-419B-D24489C2E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14889-989D-4629-893A-A5E34A2F9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951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E0FFD-04F1-5053-1CBA-EFD052753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1C8A3D-3EEF-2336-281E-486184DA0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C53C-026B-4B98-9D5F-F89ECD5A1729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4AB7E6-70EC-CB99-ACD7-E3E8239C5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EB40D5-A5B2-5B0C-46EA-A557A5B64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14889-989D-4629-893A-A5E34A2F9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6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7E9D1C-DADE-38EA-E94B-487A236FC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C53C-026B-4B98-9D5F-F89ECD5A1729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FC805C-AA4A-2C9F-5D1F-4863A3524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FCBD0D-8092-EA84-A50B-919B1AD66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14889-989D-4629-893A-A5E34A2F9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749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9600A-99FD-5D76-F5A9-E574DE428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5AAC2-13F2-D430-75B6-C01E9A28C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3E6379-BD0E-4617-231E-36E72A364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FF9BDE-9F4F-7EB5-9E4E-91627748A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C53C-026B-4B98-9D5F-F89ECD5A1729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6375F1-7592-F110-0347-6901B99A5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9BA29D-5C43-99FD-1D36-D10DF2B93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14889-989D-4629-893A-A5E34A2F9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86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1BE19-0AEB-635A-8DF7-CE157836C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E94EAB-B8AA-E740-6332-2EDDF849A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6C29D3-961F-9D03-19AF-060A596372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F7C490-4560-8067-CC79-5DDF274CA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C53C-026B-4B98-9D5F-F89ECD5A1729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6F6DE1-0288-CF20-AC69-01D51EF9B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378E93-5CB8-1CDF-ECE1-610A61119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14889-989D-4629-893A-A5E34A2F9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267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3B4986-2755-26CE-44AB-72DC41052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1F2C3-6A25-9EEA-CD3C-51F57B0D0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1D8652-C31F-E5E5-E281-7B0D75722E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8C53C-026B-4B98-9D5F-F89ECD5A1729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76F7C-6D09-A91B-3924-E19E4B2B12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738AB-A68C-35E6-74B1-059E81D329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14889-989D-4629-893A-A5E34A2F9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18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svg"/><Relationship Id="rId9" Type="http://schemas.openxmlformats.org/officeDocument/2006/relationships/image" Target="../media/image7.sv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20.png"/><Relationship Id="rId18" Type="http://schemas.openxmlformats.org/officeDocument/2006/relationships/image" Target="../media/image25.sv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12" Type="http://schemas.openxmlformats.org/officeDocument/2006/relationships/image" Target="../media/image14.sv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3.svg"/><Relationship Id="rId20" Type="http://schemas.openxmlformats.org/officeDocument/2006/relationships/image" Target="../media/image2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5" Type="http://schemas.openxmlformats.org/officeDocument/2006/relationships/image" Target="../media/image22.png"/><Relationship Id="rId10" Type="http://schemas.openxmlformats.org/officeDocument/2006/relationships/image" Target="../media/image7.svg"/><Relationship Id="rId19" Type="http://schemas.openxmlformats.org/officeDocument/2006/relationships/image" Target="../media/image26.png"/><Relationship Id="rId4" Type="http://schemas.openxmlformats.org/officeDocument/2006/relationships/image" Target="../media/image2.svg"/><Relationship Id="rId9" Type="http://schemas.openxmlformats.org/officeDocument/2006/relationships/image" Target="../media/image6.png"/><Relationship Id="rId14" Type="http://schemas.openxmlformats.org/officeDocument/2006/relationships/image" Target="../media/image21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29.sv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11.svg"/><Relationship Id="rId4" Type="http://schemas.openxmlformats.org/officeDocument/2006/relationships/image" Target="../media/image2.sv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13.png"/><Relationship Id="rId7" Type="http://schemas.openxmlformats.org/officeDocument/2006/relationships/image" Target="../media/image3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30.png"/><Relationship Id="rId5" Type="http://schemas.openxmlformats.org/officeDocument/2006/relationships/image" Target="../media/image10.png"/><Relationship Id="rId10" Type="http://schemas.openxmlformats.org/officeDocument/2006/relationships/image" Target="../media/image7.svg"/><Relationship Id="rId4" Type="http://schemas.openxmlformats.org/officeDocument/2006/relationships/image" Target="../media/image14.svg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svg"/><Relationship Id="rId7" Type="http://schemas.openxmlformats.org/officeDocument/2006/relationships/image" Target="../media/image7.svg"/><Relationship Id="rId12" Type="http://schemas.openxmlformats.org/officeDocument/2006/relationships/image" Target="../media/image3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32.pn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11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36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34.png"/><Relationship Id="rId5" Type="http://schemas.openxmlformats.org/officeDocument/2006/relationships/image" Target="../media/image3.png"/><Relationship Id="rId15" Type="http://schemas.openxmlformats.org/officeDocument/2006/relationships/image" Target="../media/image38.png"/><Relationship Id="rId10" Type="http://schemas.openxmlformats.org/officeDocument/2006/relationships/image" Target="../media/image7.svg"/><Relationship Id="rId4" Type="http://schemas.openxmlformats.org/officeDocument/2006/relationships/image" Target="../media/image2.svg"/><Relationship Id="rId9" Type="http://schemas.openxmlformats.org/officeDocument/2006/relationships/image" Target="../media/image6.png"/><Relationship Id="rId1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svg"/><Relationship Id="rId9" Type="http://schemas.openxmlformats.org/officeDocument/2006/relationships/image" Target="../media/image7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svg"/><Relationship Id="rId9" Type="http://schemas.openxmlformats.org/officeDocument/2006/relationships/image" Target="../media/image7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40.svg"/><Relationship Id="rId4" Type="http://schemas.openxmlformats.org/officeDocument/2006/relationships/image" Target="../media/image2.svg"/><Relationship Id="rId9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1.png"/><Relationship Id="rId7" Type="http://schemas.openxmlformats.org/officeDocument/2006/relationships/image" Target="../media/image41.jpeg"/><Relationship Id="rId12" Type="http://schemas.openxmlformats.org/officeDocument/2006/relationships/image" Target="../media/image7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11.svg"/><Relationship Id="rId4" Type="http://schemas.openxmlformats.org/officeDocument/2006/relationships/image" Target="../media/image2.sv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svg"/><Relationship Id="rId7" Type="http://schemas.openxmlformats.org/officeDocument/2006/relationships/image" Target="../media/image7.svg"/><Relationship Id="rId12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28.pn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11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12" Type="http://schemas.openxmlformats.org/officeDocument/2006/relationships/image" Target="../media/image7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11" Type="http://schemas.openxmlformats.org/officeDocument/2006/relationships/image" Target="../media/image6.png"/><Relationship Id="rId5" Type="http://schemas.openxmlformats.org/officeDocument/2006/relationships/image" Target="../media/image13.png"/><Relationship Id="rId10" Type="http://schemas.openxmlformats.org/officeDocument/2006/relationships/image" Target="../media/image4.svg"/><Relationship Id="rId4" Type="http://schemas.openxmlformats.org/officeDocument/2006/relationships/image" Target="../media/image2.svg"/><Relationship Id="rId9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12" Type="http://schemas.openxmlformats.org/officeDocument/2006/relationships/image" Target="../media/image7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11" Type="http://schemas.openxmlformats.org/officeDocument/2006/relationships/image" Target="../media/image6.png"/><Relationship Id="rId5" Type="http://schemas.openxmlformats.org/officeDocument/2006/relationships/image" Target="../media/image13.png"/><Relationship Id="rId10" Type="http://schemas.openxmlformats.org/officeDocument/2006/relationships/image" Target="../media/image4.svg"/><Relationship Id="rId4" Type="http://schemas.openxmlformats.org/officeDocument/2006/relationships/image" Target="../media/image2.svg"/><Relationship Id="rId9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svg"/><Relationship Id="rId7" Type="http://schemas.openxmlformats.org/officeDocument/2006/relationships/image" Target="../media/image7.svg"/><Relationship Id="rId12" Type="http://schemas.openxmlformats.org/officeDocument/2006/relationships/image" Target="../media/image3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32.pn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11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43.jpe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7.svg"/><Relationship Id="rId4" Type="http://schemas.openxmlformats.org/officeDocument/2006/relationships/image" Target="../media/image2.svg"/><Relationship Id="rId9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svg"/><Relationship Id="rId7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45.svg"/><Relationship Id="rId5" Type="http://schemas.openxmlformats.org/officeDocument/2006/relationships/image" Target="../media/image4.svg"/><Relationship Id="rId10" Type="http://schemas.openxmlformats.org/officeDocument/2006/relationships/image" Target="../media/image44.png"/><Relationship Id="rId4" Type="http://schemas.openxmlformats.org/officeDocument/2006/relationships/image" Target="../media/image3.png"/><Relationship Id="rId9" Type="http://schemas.openxmlformats.org/officeDocument/2006/relationships/image" Target="../media/image11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7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40.svg"/><Relationship Id="rId4" Type="http://schemas.openxmlformats.org/officeDocument/2006/relationships/image" Target="../media/image2.svg"/><Relationship Id="rId9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46.png"/><Relationship Id="rId5" Type="http://schemas.openxmlformats.org/officeDocument/2006/relationships/image" Target="../media/image10.png"/><Relationship Id="rId10" Type="http://schemas.openxmlformats.org/officeDocument/2006/relationships/image" Target="../media/image14.svg"/><Relationship Id="rId4" Type="http://schemas.openxmlformats.org/officeDocument/2006/relationships/image" Target="../media/image2.sv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47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4.svg"/><Relationship Id="rId4" Type="http://schemas.openxmlformats.org/officeDocument/2006/relationships/image" Target="../media/image2.svg"/><Relationship Id="rId9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48.png"/><Relationship Id="rId5" Type="http://schemas.openxmlformats.org/officeDocument/2006/relationships/image" Target="../media/image10.png"/><Relationship Id="rId10" Type="http://schemas.openxmlformats.org/officeDocument/2006/relationships/image" Target="../media/image14.svg"/><Relationship Id="rId4" Type="http://schemas.openxmlformats.org/officeDocument/2006/relationships/image" Target="../media/image2.svg"/><Relationship Id="rId9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49.png"/><Relationship Id="rId5" Type="http://schemas.openxmlformats.org/officeDocument/2006/relationships/image" Target="../media/image10.png"/><Relationship Id="rId10" Type="http://schemas.openxmlformats.org/officeDocument/2006/relationships/image" Target="../media/image14.svg"/><Relationship Id="rId4" Type="http://schemas.openxmlformats.org/officeDocument/2006/relationships/image" Target="../media/image7.svg"/><Relationship Id="rId9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svg"/><Relationship Id="rId4" Type="http://schemas.openxmlformats.org/officeDocument/2006/relationships/image" Target="../media/image4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7.svg"/><Relationship Id="rId4" Type="http://schemas.openxmlformats.org/officeDocument/2006/relationships/image" Target="../media/image2.sv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9.jp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7.svg"/><Relationship Id="rId4" Type="http://schemas.openxmlformats.org/officeDocument/2006/relationships/image" Target="../media/image2.sv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2683290" y="-5130371"/>
            <a:ext cx="17118741" cy="171187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6258183" flipH="1">
            <a:off x="6520640" y="2371668"/>
            <a:ext cx="7191490" cy="940064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alphaModFix amt="44999"/>
          </a:blip>
          <a:srcRect/>
          <a:stretch>
            <a:fillRect/>
          </a:stretch>
        </p:blipFill>
        <p:spPr>
          <a:xfrm>
            <a:off x="6420179" y="5656511"/>
            <a:ext cx="4219789" cy="67516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59386">
            <a:off x="-56964" y="-4350350"/>
            <a:ext cx="4886739" cy="638789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820404" y="3153620"/>
            <a:ext cx="6327729" cy="1218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401"/>
              </a:lnSpc>
            </a:pPr>
            <a:r>
              <a:rPr lang="zh-CN" altLang="en-US" sz="6000" dirty="0">
                <a:solidFill>
                  <a:srgbClr val="000000"/>
                </a:solidFill>
                <a:ea typeface="字由文艺黑"/>
              </a:rPr>
              <a:t>小学生安全教育</a:t>
            </a:r>
            <a:endParaRPr lang="en-US" sz="6000" dirty="0">
              <a:solidFill>
                <a:srgbClr val="000000"/>
              </a:solidFill>
              <a:ea typeface="字由文艺黑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221710" y="5210589"/>
            <a:ext cx="1454242" cy="112108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354314" y="2456489"/>
            <a:ext cx="3770176" cy="357655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>
            <a:alphaModFix amt="2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396511" y="5817774"/>
            <a:ext cx="2164621" cy="495895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685800" y="4803194"/>
            <a:ext cx="2140942" cy="390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7"/>
              </a:lnSpc>
              <a:spcBef>
                <a:spcPct val="0"/>
              </a:spcBef>
            </a:pPr>
            <a:r>
              <a:rPr lang="en-US" sz="2333">
                <a:solidFill>
                  <a:srgbClr val="FAFAFA"/>
                </a:solidFill>
                <a:ea typeface="思源黑体 Bold"/>
              </a:rPr>
              <a:t>宣讲人：可画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F5F0CA-1E11-0293-5866-99BFB5EC214A}"/>
              </a:ext>
            </a:extLst>
          </p:cNvPr>
          <p:cNvSpPr txBox="1"/>
          <p:nvPr/>
        </p:nvSpPr>
        <p:spPr>
          <a:xfrm>
            <a:off x="2826742" y="5994094"/>
            <a:ext cx="1157527" cy="495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755650-6FBE-2588-A0BF-F97AB00008EB}"/>
              </a:ext>
            </a:extLst>
          </p:cNvPr>
          <p:cNvSpPr txBox="1"/>
          <p:nvPr/>
        </p:nvSpPr>
        <p:spPr>
          <a:xfrm>
            <a:off x="10010067" y="6129003"/>
            <a:ext cx="1454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</a:t>
            </a:r>
            <a:r>
              <a:rPr lang="en-US" altLang="zh-CN" dirty="0"/>
              <a:t>un 2023</a:t>
            </a:r>
            <a:endParaRPr lang="en-US" dirty="0"/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B286915A-E1FF-96CB-9FDE-2624FF09A9E8}"/>
              </a:ext>
            </a:extLst>
          </p:cNvPr>
          <p:cNvSpPr txBox="1">
            <a:spLocks/>
          </p:cNvSpPr>
          <p:nvPr/>
        </p:nvSpPr>
        <p:spPr>
          <a:xfrm>
            <a:off x="442631" y="1063049"/>
            <a:ext cx="11506200" cy="1143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2023</a:t>
            </a:r>
            <a:r>
              <a:rPr lang="zh-CN" altLang="en-US" sz="32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年第五届伦交所集团“绿行者”乡村环境教育项目</a:t>
            </a:r>
            <a:endParaRPr lang="en-US" sz="3200" b="1" dirty="0">
              <a:solidFill>
                <a:srgbClr val="0000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D985DA15-8B13-DAA5-878B-271AB710946C}"/>
              </a:ext>
            </a:extLst>
          </p:cNvPr>
          <p:cNvSpPr txBox="1">
            <a:spLocks/>
          </p:cNvSpPr>
          <p:nvPr/>
        </p:nvSpPr>
        <p:spPr>
          <a:xfrm>
            <a:off x="2386405" y="1906416"/>
            <a:ext cx="7263554" cy="87910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3200" b="1">
                <a:solidFill>
                  <a:srgbClr val="0000FF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乡村女生成长支持行动之</a:t>
            </a:r>
            <a:endParaRPr lang="en-US" sz="4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0" name="Picture 19" descr="A picture containing graphics, text, font, logo&#10;&#10;Description automatically generated">
            <a:extLst>
              <a:ext uri="{FF2B5EF4-FFF2-40B4-BE49-F238E27FC236}">
                <a16:creationId xmlns:a16="http://schemas.microsoft.com/office/drawing/2014/main" id="{338D48C7-6A35-FEEE-3289-4759C009A0D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175" y="5043043"/>
            <a:ext cx="4572425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770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2412411" y="-5130371"/>
            <a:ext cx="17118741" cy="171187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59386">
            <a:off x="-1511713" y="-4766674"/>
            <a:ext cx="4886739" cy="638789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124454" y="837192"/>
            <a:ext cx="1236581" cy="2832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33862" y="5465833"/>
            <a:ext cx="916277" cy="70636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0" y="5819017"/>
            <a:ext cx="12192000" cy="12480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6551422" y="3762036"/>
            <a:ext cx="2619785" cy="1587857"/>
            <a:chOff x="0" y="0"/>
            <a:chExt cx="5239571" cy="3175714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752005"/>
              <a:ext cx="5239571" cy="2423709"/>
              <a:chOff x="0" y="0"/>
              <a:chExt cx="1214183" cy="561654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214182" cy="561654"/>
              </a:xfrm>
              <a:custGeom>
                <a:avLst/>
                <a:gdLst/>
                <a:ahLst/>
                <a:cxnLst/>
                <a:rect l="l" t="t" r="r" b="b"/>
                <a:pathLst>
                  <a:path w="1214182" h="561654">
                    <a:moveTo>
                      <a:pt x="43343" y="0"/>
                    </a:moveTo>
                    <a:lnTo>
                      <a:pt x="1170840" y="0"/>
                    </a:lnTo>
                    <a:cubicBezTo>
                      <a:pt x="1194777" y="0"/>
                      <a:pt x="1214182" y="19405"/>
                      <a:pt x="1214182" y="43343"/>
                    </a:cubicBezTo>
                    <a:lnTo>
                      <a:pt x="1214182" y="518311"/>
                    </a:lnTo>
                    <a:cubicBezTo>
                      <a:pt x="1214182" y="529806"/>
                      <a:pt x="1209616" y="540831"/>
                      <a:pt x="1201488" y="548959"/>
                    </a:cubicBezTo>
                    <a:cubicBezTo>
                      <a:pt x="1193359" y="557087"/>
                      <a:pt x="1182335" y="561654"/>
                      <a:pt x="1170840" y="561654"/>
                    </a:cubicBezTo>
                    <a:lnTo>
                      <a:pt x="43343" y="561654"/>
                    </a:lnTo>
                    <a:cubicBezTo>
                      <a:pt x="31847" y="561654"/>
                      <a:pt x="20823" y="557087"/>
                      <a:pt x="12695" y="548959"/>
                    </a:cubicBezTo>
                    <a:cubicBezTo>
                      <a:pt x="4566" y="540831"/>
                      <a:pt x="0" y="529806"/>
                      <a:pt x="0" y="518311"/>
                    </a:cubicBezTo>
                    <a:lnTo>
                      <a:pt x="0" y="43343"/>
                    </a:lnTo>
                    <a:cubicBezTo>
                      <a:pt x="0" y="31847"/>
                      <a:pt x="4566" y="20823"/>
                      <a:pt x="12695" y="12695"/>
                    </a:cubicBezTo>
                    <a:cubicBezTo>
                      <a:pt x="20823" y="4566"/>
                      <a:pt x="31847" y="0"/>
                      <a:pt x="433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0D7BEF"/>
                </a:solidFill>
              </a:ln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239"/>
                  </a:lnSpc>
                </a:pPr>
                <a:endParaRPr sz="1200"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1867781" y="0"/>
              <a:ext cx="1504010" cy="1504010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3A94F4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31624" tIns="31624" rIns="31624" bIns="31624" rtlCol="0" anchor="ctr"/>
              <a:lstStyle/>
              <a:p>
                <a:pPr algn="ctr">
                  <a:lnSpc>
                    <a:spcPts val="1840"/>
                  </a:lnSpc>
                </a:pPr>
                <a:endParaRPr sz="1200"/>
              </a:p>
            </p:txBody>
          </p:sp>
        </p:grpSp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2030421" y="305092"/>
              <a:ext cx="1178729" cy="893826"/>
            </a:xfrm>
            <a:prstGeom prst="rect">
              <a:avLst/>
            </a:prstGeom>
          </p:spPr>
        </p:pic>
        <p:sp>
          <p:nvSpPr>
            <p:cNvPr id="16" name="TextBox 16"/>
            <p:cNvSpPr txBox="1"/>
            <p:nvPr/>
          </p:nvSpPr>
          <p:spPr>
            <a:xfrm>
              <a:off x="0" y="1878134"/>
              <a:ext cx="5239571" cy="709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99"/>
                </a:lnSpc>
              </a:pPr>
              <a:r>
                <a:rPr lang="zh-CN" altLang="en-US" sz="1999" dirty="0">
                  <a:solidFill>
                    <a:srgbClr val="000000"/>
                  </a:solidFill>
                  <a:ea typeface="思源黑体"/>
                </a:rPr>
                <a:t>身心健康安全</a:t>
              </a:r>
              <a:endParaRPr lang="en-US" sz="1999" dirty="0">
                <a:solidFill>
                  <a:srgbClr val="000000"/>
                </a:solidFill>
                <a:ea typeface="思源黑体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465260" y="2281853"/>
            <a:ext cx="2619785" cy="1211855"/>
            <a:chOff x="0" y="0"/>
            <a:chExt cx="1214183" cy="56165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214182" cy="561654"/>
            </a:xfrm>
            <a:custGeom>
              <a:avLst/>
              <a:gdLst/>
              <a:ahLst/>
              <a:cxnLst/>
              <a:rect l="l" t="t" r="r" b="b"/>
              <a:pathLst>
                <a:path w="1214182" h="561654">
                  <a:moveTo>
                    <a:pt x="43343" y="0"/>
                  </a:moveTo>
                  <a:lnTo>
                    <a:pt x="1170840" y="0"/>
                  </a:lnTo>
                  <a:cubicBezTo>
                    <a:pt x="1194777" y="0"/>
                    <a:pt x="1214182" y="19405"/>
                    <a:pt x="1214182" y="43343"/>
                  </a:cubicBezTo>
                  <a:lnTo>
                    <a:pt x="1214182" y="518311"/>
                  </a:lnTo>
                  <a:cubicBezTo>
                    <a:pt x="1214182" y="529806"/>
                    <a:pt x="1209616" y="540831"/>
                    <a:pt x="1201488" y="548959"/>
                  </a:cubicBezTo>
                  <a:cubicBezTo>
                    <a:pt x="1193359" y="557087"/>
                    <a:pt x="1182335" y="561654"/>
                    <a:pt x="1170840" y="561654"/>
                  </a:cubicBezTo>
                  <a:lnTo>
                    <a:pt x="43343" y="561654"/>
                  </a:lnTo>
                  <a:cubicBezTo>
                    <a:pt x="31847" y="561654"/>
                    <a:pt x="20823" y="557087"/>
                    <a:pt x="12695" y="548959"/>
                  </a:cubicBezTo>
                  <a:cubicBezTo>
                    <a:pt x="4566" y="540831"/>
                    <a:pt x="0" y="529806"/>
                    <a:pt x="0" y="518311"/>
                  </a:cubicBezTo>
                  <a:lnTo>
                    <a:pt x="0" y="43343"/>
                  </a:lnTo>
                  <a:cubicBezTo>
                    <a:pt x="0" y="31847"/>
                    <a:pt x="4566" y="20823"/>
                    <a:pt x="12695" y="12695"/>
                  </a:cubicBezTo>
                  <a:cubicBezTo>
                    <a:pt x="20823" y="4566"/>
                    <a:pt x="31847" y="0"/>
                    <a:pt x="43343" y="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D7BEF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538055" y="2277666"/>
            <a:ext cx="2619785" cy="1211855"/>
            <a:chOff x="0" y="0"/>
            <a:chExt cx="1214183" cy="56165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14182" cy="561654"/>
            </a:xfrm>
            <a:custGeom>
              <a:avLst/>
              <a:gdLst/>
              <a:ahLst/>
              <a:cxnLst/>
              <a:rect l="l" t="t" r="r" b="b"/>
              <a:pathLst>
                <a:path w="1214182" h="561654">
                  <a:moveTo>
                    <a:pt x="43343" y="0"/>
                  </a:moveTo>
                  <a:lnTo>
                    <a:pt x="1170840" y="0"/>
                  </a:lnTo>
                  <a:cubicBezTo>
                    <a:pt x="1194777" y="0"/>
                    <a:pt x="1214182" y="19405"/>
                    <a:pt x="1214182" y="43343"/>
                  </a:cubicBezTo>
                  <a:lnTo>
                    <a:pt x="1214182" y="518311"/>
                  </a:lnTo>
                  <a:cubicBezTo>
                    <a:pt x="1214182" y="529806"/>
                    <a:pt x="1209616" y="540831"/>
                    <a:pt x="1201488" y="548959"/>
                  </a:cubicBezTo>
                  <a:cubicBezTo>
                    <a:pt x="1193359" y="557087"/>
                    <a:pt x="1182335" y="561654"/>
                    <a:pt x="1170840" y="561654"/>
                  </a:cubicBezTo>
                  <a:lnTo>
                    <a:pt x="43343" y="561654"/>
                  </a:lnTo>
                  <a:cubicBezTo>
                    <a:pt x="31847" y="561654"/>
                    <a:pt x="20823" y="557087"/>
                    <a:pt x="12695" y="548959"/>
                  </a:cubicBezTo>
                  <a:cubicBezTo>
                    <a:pt x="4566" y="540831"/>
                    <a:pt x="0" y="529806"/>
                    <a:pt x="0" y="518311"/>
                  </a:cubicBezTo>
                  <a:lnTo>
                    <a:pt x="0" y="43343"/>
                  </a:lnTo>
                  <a:cubicBezTo>
                    <a:pt x="0" y="31847"/>
                    <a:pt x="4566" y="20823"/>
                    <a:pt x="12695" y="12695"/>
                  </a:cubicBezTo>
                  <a:cubicBezTo>
                    <a:pt x="20823" y="4566"/>
                    <a:pt x="31847" y="0"/>
                    <a:pt x="43343" y="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D7BEF"/>
              </a:solidFill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7471945" y="1901664"/>
            <a:ext cx="752005" cy="752005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A94F4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31624" tIns="31624" rIns="31624" bIns="31624" rtlCol="0" anchor="ctr"/>
            <a:lstStyle/>
            <a:p>
              <a:pPr algn="ctr">
                <a:lnSpc>
                  <a:spcPts val="1840"/>
                </a:lnSpc>
              </a:pPr>
              <a:endParaRPr sz="1200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2465258" y="4208903"/>
            <a:ext cx="2619785" cy="1211855"/>
            <a:chOff x="0" y="0"/>
            <a:chExt cx="1214183" cy="561654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214182" cy="561654"/>
            </a:xfrm>
            <a:custGeom>
              <a:avLst/>
              <a:gdLst/>
              <a:ahLst/>
              <a:cxnLst/>
              <a:rect l="l" t="t" r="r" b="b"/>
              <a:pathLst>
                <a:path w="1214182" h="561654">
                  <a:moveTo>
                    <a:pt x="43343" y="0"/>
                  </a:moveTo>
                  <a:lnTo>
                    <a:pt x="1170840" y="0"/>
                  </a:lnTo>
                  <a:cubicBezTo>
                    <a:pt x="1194777" y="0"/>
                    <a:pt x="1214182" y="19405"/>
                    <a:pt x="1214182" y="43343"/>
                  </a:cubicBezTo>
                  <a:lnTo>
                    <a:pt x="1214182" y="518311"/>
                  </a:lnTo>
                  <a:cubicBezTo>
                    <a:pt x="1214182" y="529806"/>
                    <a:pt x="1209616" y="540831"/>
                    <a:pt x="1201488" y="548959"/>
                  </a:cubicBezTo>
                  <a:cubicBezTo>
                    <a:pt x="1193359" y="557087"/>
                    <a:pt x="1182335" y="561654"/>
                    <a:pt x="1170840" y="561654"/>
                  </a:cubicBezTo>
                  <a:lnTo>
                    <a:pt x="43343" y="561654"/>
                  </a:lnTo>
                  <a:cubicBezTo>
                    <a:pt x="31847" y="561654"/>
                    <a:pt x="20823" y="557087"/>
                    <a:pt x="12695" y="548959"/>
                  </a:cubicBezTo>
                  <a:cubicBezTo>
                    <a:pt x="4566" y="540831"/>
                    <a:pt x="0" y="529806"/>
                    <a:pt x="0" y="518311"/>
                  </a:cubicBezTo>
                  <a:lnTo>
                    <a:pt x="0" y="43343"/>
                  </a:lnTo>
                  <a:cubicBezTo>
                    <a:pt x="0" y="31847"/>
                    <a:pt x="4566" y="20823"/>
                    <a:pt x="12695" y="12695"/>
                  </a:cubicBezTo>
                  <a:cubicBezTo>
                    <a:pt x="20823" y="4566"/>
                    <a:pt x="31847" y="0"/>
                    <a:pt x="43343" y="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D7BEF"/>
              </a:solidFill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pic>
        <p:nvPicPr>
          <p:cNvPr id="32" name="Picture 3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7590834" y="2014634"/>
            <a:ext cx="514229" cy="526065"/>
          </a:xfrm>
          <a:prstGeom prst="rect">
            <a:avLst/>
          </a:prstGeom>
        </p:spPr>
      </p:pic>
      <p:grpSp>
        <p:nvGrpSpPr>
          <p:cNvPr id="33" name="Group 33"/>
          <p:cNvGrpSpPr/>
          <p:nvPr/>
        </p:nvGrpSpPr>
        <p:grpSpPr>
          <a:xfrm>
            <a:off x="3399149" y="1878765"/>
            <a:ext cx="752005" cy="752005"/>
            <a:chOff x="0" y="0"/>
            <a:chExt cx="1504010" cy="1504010"/>
          </a:xfrm>
        </p:grpSpPr>
        <p:grpSp>
          <p:nvGrpSpPr>
            <p:cNvPr id="34" name="Group 34"/>
            <p:cNvGrpSpPr/>
            <p:nvPr/>
          </p:nvGrpSpPr>
          <p:grpSpPr>
            <a:xfrm>
              <a:off x="0" y="0"/>
              <a:ext cx="1504010" cy="1504010"/>
              <a:chOff x="0" y="0"/>
              <a:chExt cx="812800" cy="8128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3A94F4"/>
              </a:solidFill>
            </p:spPr>
          </p:sp>
          <p:sp>
            <p:nvSpPr>
              <p:cNvPr id="36" name="TextBox 36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31624" tIns="31624" rIns="31624" bIns="31624" rtlCol="0" anchor="ctr"/>
              <a:lstStyle/>
              <a:p>
                <a:pPr algn="ctr">
                  <a:lnSpc>
                    <a:spcPts val="1840"/>
                  </a:lnSpc>
                </a:pPr>
                <a:endParaRPr sz="1200"/>
              </a:p>
            </p:txBody>
          </p:sp>
        </p:grpSp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348947" y="173201"/>
              <a:ext cx="806115" cy="1157607"/>
            </a:xfrm>
            <a:prstGeom prst="rect">
              <a:avLst/>
            </a:prstGeom>
          </p:spPr>
        </p:pic>
      </p:grpSp>
      <p:grpSp>
        <p:nvGrpSpPr>
          <p:cNvPr id="43" name="Group 43"/>
          <p:cNvGrpSpPr/>
          <p:nvPr/>
        </p:nvGrpSpPr>
        <p:grpSpPr>
          <a:xfrm>
            <a:off x="3466993" y="3810644"/>
            <a:ext cx="752005" cy="752005"/>
            <a:chOff x="0" y="0"/>
            <a:chExt cx="1504010" cy="150401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1504010" cy="1504010"/>
              <a:chOff x="0" y="0"/>
              <a:chExt cx="812800" cy="812800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3A94F4"/>
              </a:solidFill>
            </p:spPr>
          </p:sp>
          <p:sp>
            <p:nvSpPr>
              <p:cNvPr id="46" name="TextBox 46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31624" tIns="31624" rIns="31624" bIns="31624" rtlCol="0" anchor="ctr"/>
              <a:lstStyle/>
              <a:p>
                <a:pPr algn="ctr">
                  <a:lnSpc>
                    <a:spcPts val="1840"/>
                  </a:lnSpc>
                </a:pPr>
                <a:endParaRPr sz="1200"/>
              </a:p>
            </p:txBody>
          </p:sp>
        </p:grpSp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>
              <a:off x="166635" y="121126"/>
              <a:ext cx="1170739" cy="1192419"/>
            </a:xfrm>
            <a:prstGeom prst="rect">
              <a:avLst/>
            </a:prstGeom>
          </p:spPr>
        </p:pic>
      </p:grpSp>
      <p:sp>
        <p:nvSpPr>
          <p:cNvPr id="52" name="TextBox 52"/>
          <p:cNvSpPr txBox="1"/>
          <p:nvPr/>
        </p:nvSpPr>
        <p:spPr>
          <a:xfrm>
            <a:off x="2540000" y="4734373"/>
            <a:ext cx="2619785" cy="351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9"/>
              </a:lnSpc>
            </a:pPr>
            <a:r>
              <a:rPr lang="zh-CN" altLang="en-US" sz="1999" dirty="0">
                <a:solidFill>
                  <a:srgbClr val="000000"/>
                </a:solidFill>
                <a:ea typeface="思源黑体"/>
              </a:rPr>
              <a:t>网上银行安全</a:t>
            </a:r>
            <a:endParaRPr lang="en-US" sz="1999" dirty="0">
              <a:solidFill>
                <a:srgbClr val="000000"/>
              </a:solidFill>
              <a:ea typeface="思源黑体"/>
            </a:endParaRPr>
          </a:p>
        </p:txBody>
      </p:sp>
      <p:sp>
        <p:nvSpPr>
          <p:cNvPr id="53" name="TextBox 53"/>
          <p:cNvSpPr txBox="1"/>
          <p:nvPr/>
        </p:nvSpPr>
        <p:spPr>
          <a:xfrm>
            <a:off x="2540000" y="2883925"/>
            <a:ext cx="2619785" cy="351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9"/>
              </a:lnSpc>
            </a:pPr>
            <a:r>
              <a:rPr lang="zh-CN" altLang="en-US" sz="1999" dirty="0">
                <a:solidFill>
                  <a:srgbClr val="000000"/>
                </a:solidFill>
                <a:ea typeface="思源黑体"/>
              </a:rPr>
              <a:t>个人信息安全</a:t>
            </a:r>
            <a:endParaRPr lang="en-US" sz="1999" dirty="0">
              <a:solidFill>
                <a:srgbClr val="000000"/>
              </a:solidFill>
              <a:ea typeface="思源黑体"/>
            </a:endParaRPr>
          </a:p>
        </p:txBody>
      </p:sp>
      <p:sp>
        <p:nvSpPr>
          <p:cNvPr id="54" name="TextBox 54"/>
          <p:cNvSpPr txBox="1"/>
          <p:nvPr/>
        </p:nvSpPr>
        <p:spPr>
          <a:xfrm>
            <a:off x="6538055" y="2826444"/>
            <a:ext cx="2619785" cy="355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9"/>
              </a:lnSpc>
            </a:pPr>
            <a:r>
              <a:rPr lang="zh-CN" altLang="en-US" sz="1999" dirty="0">
                <a:solidFill>
                  <a:srgbClr val="000000"/>
                </a:solidFill>
                <a:latin typeface="思源黑体"/>
              </a:rPr>
              <a:t>网络购物安全</a:t>
            </a:r>
            <a:endParaRPr lang="en-US" sz="1999" dirty="0">
              <a:solidFill>
                <a:srgbClr val="000000"/>
              </a:solidFill>
              <a:latin typeface="思源黑体"/>
            </a:endParaRPr>
          </a:p>
        </p:txBody>
      </p:sp>
      <p:sp>
        <p:nvSpPr>
          <p:cNvPr id="55" name="TextBox 55"/>
          <p:cNvSpPr txBox="1"/>
          <p:nvPr/>
        </p:nvSpPr>
        <p:spPr>
          <a:xfrm>
            <a:off x="704851" y="685801"/>
            <a:ext cx="4772859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40"/>
              </a:lnSpc>
            </a:pPr>
            <a:r>
              <a:rPr lang="zh-CN" altLang="en-US" sz="3200" spc="-1" dirty="0">
                <a:solidFill>
                  <a:srgbClr val="000000"/>
                </a:solidFill>
                <a:ea typeface="思源黑体-超粗体 Bold"/>
              </a:rPr>
              <a:t>网络安全的常见类型</a:t>
            </a:r>
            <a:endParaRPr lang="en-US" sz="3200" spc="-1" dirty="0">
              <a:solidFill>
                <a:srgbClr val="000000"/>
              </a:solidFill>
              <a:ea typeface="思源黑体-超粗体 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2463371" y="-5130371"/>
            <a:ext cx="17118741" cy="1711874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3253483" y="-385792"/>
            <a:ext cx="7489793" cy="7489793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6258183" flipH="1">
            <a:off x="7028360" y="2157680"/>
            <a:ext cx="7191490" cy="940064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59386">
            <a:off x="-56964" y="-4725820"/>
            <a:ext cx="4886739" cy="638789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969604" y="4378715"/>
            <a:ext cx="1454242" cy="112108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124454" y="837192"/>
            <a:ext cx="1236581" cy="28328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>
            <a:alphaModFix amt="2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396511" y="5817774"/>
            <a:ext cx="2164621" cy="49589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>
            <a:alphaModFix amt="44999"/>
          </a:blip>
          <a:srcRect/>
          <a:stretch>
            <a:fillRect/>
          </a:stretch>
        </p:blipFill>
        <p:spPr>
          <a:xfrm>
            <a:off x="7648829" y="5900432"/>
            <a:ext cx="4219789" cy="67516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769346" y="1493036"/>
            <a:ext cx="3854759" cy="4744979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072446" y="2355073"/>
            <a:ext cx="6327729" cy="1265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401"/>
              </a:lnSpc>
            </a:pPr>
            <a:r>
              <a:rPr lang="zh-CN" altLang="en-US" sz="8000" dirty="0">
                <a:solidFill>
                  <a:srgbClr val="000000"/>
                </a:solidFill>
                <a:ea typeface="字由文艺黑"/>
              </a:rPr>
              <a:t>网络的危害</a:t>
            </a:r>
            <a:endParaRPr lang="en-US" sz="8000" dirty="0">
              <a:solidFill>
                <a:srgbClr val="000000"/>
              </a:solidFill>
              <a:ea typeface="字由文艺黑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072446" y="1835928"/>
            <a:ext cx="2140942" cy="368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67"/>
              </a:lnSpc>
              <a:spcBef>
                <a:spcPct val="0"/>
              </a:spcBef>
            </a:pPr>
            <a:r>
              <a:rPr lang="en-US" sz="2333">
                <a:solidFill>
                  <a:srgbClr val="FAFAFA"/>
                </a:solidFill>
                <a:latin typeface="思源黑体 Bold"/>
              </a:rPr>
              <a:t>PART 02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0" y="5819017"/>
            <a:ext cx="12192000" cy="1248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124454" y="837192"/>
            <a:ext cx="1236581" cy="28328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704851" y="685801"/>
            <a:ext cx="4772859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40"/>
              </a:lnSpc>
            </a:pPr>
            <a:r>
              <a:rPr lang="zh-CN" altLang="en-US" sz="3200" spc="-1" dirty="0">
                <a:solidFill>
                  <a:srgbClr val="000000"/>
                </a:solidFill>
                <a:ea typeface="思源黑体-超粗体 Bold"/>
              </a:rPr>
              <a:t>网络危害的案例分享</a:t>
            </a:r>
            <a:endParaRPr lang="en-US" sz="3200" spc="-1" dirty="0">
              <a:solidFill>
                <a:srgbClr val="000000"/>
              </a:solidFill>
              <a:ea typeface="思源黑体-超粗体 Bold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59386">
            <a:off x="-1511713" y="-4766674"/>
            <a:ext cx="4886739" cy="638789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33862" y="5819017"/>
            <a:ext cx="916277" cy="70636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b="49792"/>
          <a:stretch>
            <a:fillRect/>
          </a:stretch>
        </p:blipFill>
        <p:spPr>
          <a:xfrm>
            <a:off x="-255588" y="3217676"/>
            <a:ext cx="722679" cy="27971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18FE2895-3874-4693-9DD7-155DAC516DB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75749" y="2612141"/>
            <a:ext cx="3398215" cy="2210776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975B0EDC-421A-46CE-BA04-19C703DBB09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96000" y="2506267"/>
            <a:ext cx="3200400" cy="230645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463371" y="-5121406"/>
            <a:ext cx="17118741" cy="1711874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3253483" y="-385792"/>
            <a:ext cx="7489793" cy="7489793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258183" flipH="1">
            <a:off x="5899781" y="2197893"/>
            <a:ext cx="7191490" cy="940064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59386">
            <a:off x="-56964" y="-4725820"/>
            <a:ext cx="4886739" cy="6387894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072446" y="1847040"/>
            <a:ext cx="6327729" cy="1727781"/>
            <a:chOff x="0" y="-66675"/>
            <a:chExt cx="12655458" cy="3455562"/>
          </a:xfrm>
        </p:grpSpPr>
        <p:sp>
          <p:nvSpPr>
            <p:cNvPr id="9" name="TextBox 9"/>
            <p:cNvSpPr txBox="1"/>
            <p:nvPr/>
          </p:nvSpPr>
          <p:spPr>
            <a:xfrm>
              <a:off x="0" y="990665"/>
              <a:ext cx="12655458" cy="23982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0401"/>
                </a:lnSpc>
              </a:pPr>
              <a:r>
                <a:rPr lang="zh-CN" altLang="en-US" sz="6000" dirty="0">
                  <a:solidFill>
                    <a:srgbClr val="000000"/>
                  </a:solidFill>
                  <a:ea typeface="字由文艺黑"/>
                </a:rPr>
                <a:t>如何预防网络危害</a:t>
              </a:r>
              <a:endParaRPr lang="en-US" sz="6000" dirty="0">
                <a:solidFill>
                  <a:srgbClr val="000000"/>
                </a:solidFill>
                <a:ea typeface="字由文艺黑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66675"/>
              <a:ext cx="4281884" cy="7360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67"/>
                </a:lnSpc>
                <a:spcBef>
                  <a:spcPct val="0"/>
                </a:spcBef>
              </a:pPr>
              <a:r>
                <a:rPr lang="en-US" sz="2333">
                  <a:solidFill>
                    <a:srgbClr val="FAFAFA"/>
                  </a:solidFill>
                  <a:latin typeface="思源黑体 Bold"/>
                </a:rPr>
                <a:t>PART 05</a:t>
              </a: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124454" y="4974755"/>
            <a:ext cx="1454242" cy="112108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086648" y="1470519"/>
            <a:ext cx="1454242" cy="112108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124454" y="837192"/>
            <a:ext cx="1236581" cy="28328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alphaModFix amt="2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21704" y="5847896"/>
            <a:ext cx="2164621" cy="49589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>
            <a:alphaModFix amt="44999"/>
          </a:blip>
          <a:srcRect/>
          <a:stretch>
            <a:fillRect/>
          </a:stretch>
        </p:blipFill>
        <p:spPr>
          <a:xfrm>
            <a:off x="6673053" y="5834617"/>
            <a:ext cx="4219789" cy="67516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574911" y="1130052"/>
            <a:ext cx="2337000" cy="518361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2370023" y="-5121406"/>
            <a:ext cx="17118741" cy="171187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6258183" flipH="1">
            <a:off x="9872748" y="2941620"/>
            <a:ext cx="7191490" cy="940064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124454" y="837192"/>
            <a:ext cx="1236581" cy="283289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704851" y="685801"/>
            <a:ext cx="4772859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40"/>
              </a:lnSpc>
            </a:pPr>
            <a:r>
              <a:rPr lang="zh-CN" altLang="en-US" sz="3200" spc="-1" dirty="0">
                <a:solidFill>
                  <a:srgbClr val="000000"/>
                </a:solidFill>
                <a:ea typeface="思源黑体-超粗体 Bold"/>
              </a:rPr>
              <a:t>如何预防网络危害</a:t>
            </a:r>
            <a:endParaRPr lang="en-US" sz="3200" spc="-1" dirty="0">
              <a:solidFill>
                <a:srgbClr val="000000"/>
              </a:solidFill>
              <a:ea typeface="思源黑体-超粗体 Bold"/>
            </a:endParaRPr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59386">
            <a:off x="-1511713" y="-4766674"/>
            <a:ext cx="4886739" cy="6387894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33862" y="5465833"/>
            <a:ext cx="916277" cy="706367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b="49792"/>
          <a:stretch>
            <a:fillRect/>
          </a:stretch>
        </p:blipFill>
        <p:spPr>
          <a:xfrm>
            <a:off x="-267202" y="2459598"/>
            <a:ext cx="722679" cy="279718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7">
            <a:alphaModFix amt="2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988173" y="5817774"/>
            <a:ext cx="2164621" cy="4958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FCEEC8-6C4A-4615-98BA-DB7F33C32E72}"/>
              </a:ext>
            </a:extLst>
          </p:cNvPr>
          <p:cNvSpPr txBox="1"/>
          <p:nvPr/>
        </p:nvSpPr>
        <p:spPr>
          <a:xfrm>
            <a:off x="3118003" y="1400053"/>
            <a:ext cx="284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20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不要公开自己的姓名， 住址，学校，父母姓名 等个人隐私</a:t>
            </a:r>
            <a:endParaRPr lang="en-US" sz="20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A2D216-362F-4F4B-9593-6AA88434723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7203" y="1489242"/>
            <a:ext cx="2056690" cy="135308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37B1604-6013-410A-9423-24387D6D49CF}"/>
              </a:ext>
            </a:extLst>
          </p:cNvPr>
          <p:cNvSpPr txBox="1"/>
          <p:nvPr/>
        </p:nvSpPr>
        <p:spPr>
          <a:xfrm>
            <a:off x="3155185" y="2838198"/>
            <a:ext cx="2844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20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不要轻易相信网友的姓名，性别，年龄，兴趣甚至甜言蜜语等。</a:t>
            </a:r>
            <a:endParaRPr lang="en-US" altLang="zh-CN" sz="20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未经确认的网上信息都不可相信</a:t>
            </a:r>
            <a:endParaRPr lang="en-US" sz="20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E9BB916-80E2-4BE7-A568-7516F80952AB}"/>
              </a:ext>
            </a:extLst>
          </p:cNvPr>
          <p:cNvSpPr txBox="1"/>
          <p:nvPr/>
        </p:nvSpPr>
        <p:spPr>
          <a:xfrm>
            <a:off x="3120456" y="4821229"/>
            <a:ext cx="284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sz="20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不要分享网络账号密码保存</a:t>
            </a:r>
            <a:endParaRPr lang="en-US" sz="20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C7C965-E32E-472E-9DF6-A4419D231BE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7203" y="3158455"/>
            <a:ext cx="1943672" cy="1353086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A26680E7-04A7-4444-9D41-D56D3AF02512}"/>
              </a:ext>
            </a:extLst>
          </p:cNvPr>
          <p:cNvSpPr txBox="1"/>
          <p:nvPr/>
        </p:nvSpPr>
        <p:spPr>
          <a:xfrm>
            <a:off x="9168071" y="4159510"/>
            <a:ext cx="284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8. </a:t>
            </a:r>
            <a:r>
              <a:rPr lang="zh-CN" altLang="en-US" sz="20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匿名交友网上多，不要随意添加</a:t>
            </a:r>
            <a:endParaRPr lang="en-US" altLang="zh-CN" sz="20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9. </a:t>
            </a:r>
            <a:r>
              <a:rPr lang="zh-CN" altLang="en-US" sz="20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切莫单独去赴约</a:t>
            </a:r>
            <a:endParaRPr lang="en-US" sz="20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4B7C59C-FCD1-4BDA-8085-5EF1D72FF68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32226" y="1400053"/>
            <a:ext cx="2228109" cy="231807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20871EF-8C71-4B59-8925-E95F91626487}"/>
              </a:ext>
            </a:extLst>
          </p:cNvPr>
          <p:cNvSpPr txBox="1"/>
          <p:nvPr/>
        </p:nvSpPr>
        <p:spPr>
          <a:xfrm>
            <a:off x="9151065" y="1286375"/>
            <a:ext cx="2844800" cy="2759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 </a:t>
            </a:r>
            <a:r>
              <a:rPr lang="zh-CN" altLang="en-US" sz="20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每次在计算机屏幕前工作不要超过</a:t>
            </a:r>
            <a:r>
              <a:rPr lang="en-US" altLang="zh-CN" sz="20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小时。</a:t>
            </a:r>
          </a:p>
          <a:p>
            <a:pPr algn="l"/>
            <a:endParaRPr lang="en-US" altLang="zh-CN" sz="20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20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 </a:t>
            </a:r>
            <a:r>
              <a:rPr lang="zh-CN" altLang="en-US" sz="20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眼睛不要离屏幕太近，坐姿要端正。</a:t>
            </a:r>
            <a:endParaRPr lang="en-US" altLang="zh-CN" sz="20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20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20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 </a:t>
            </a:r>
            <a:r>
              <a:rPr lang="zh-CN" altLang="en-US" sz="20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屏幕设置不要太亮或太暗。</a:t>
            </a:r>
          </a:p>
          <a:p>
            <a:endParaRPr lang="en-US" sz="1333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0742C9-C04A-4572-ACE3-EE30CB527A5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7203" y="5002299"/>
            <a:ext cx="1943672" cy="11699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D5A2C30-B3B7-470D-B90E-E398D968436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44295" y="4146770"/>
            <a:ext cx="2767840" cy="216689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C69CCEE-03BB-4C0C-AAE9-B593D95B5BD2}"/>
              </a:ext>
            </a:extLst>
          </p:cNvPr>
          <p:cNvSpPr txBox="1"/>
          <p:nvPr/>
        </p:nvSpPr>
        <p:spPr>
          <a:xfrm>
            <a:off x="3178594" y="5779861"/>
            <a:ext cx="284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 </a:t>
            </a:r>
            <a:r>
              <a:rPr lang="zh-CN" altLang="en-US" sz="20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密码设置要复杂</a:t>
            </a:r>
            <a:endParaRPr lang="en-US" sz="20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9938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29" grpId="0"/>
      <p:bldP spid="33" grpId="0"/>
      <p:bldP spid="35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2463371" y="-4874100"/>
            <a:ext cx="17118741" cy="171187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6258183" flipH="1">
            <a:off x="6520640" y="2371668"/>
            <a:ext cx="7191490" cy="940064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alphaModFix amt="44999"/>
          </a:blip>
          <a:srcRect/>
          <a:stretch>
            <a:fillRect/>
          </a:stretch>
        </p:blipFill>
        <p:spPr>
          <a:xfrm>
            <a:off x="6420179" y="5656511"/>
            <a:ext cx="4219789" cy="67516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b="49792"/>
          <a:stretch>
            <a:fillRect/>
          </a:stretch>
        </p:blipFill>
        <p:spPr>
          <a:xfrm>
            <a:off x="7431904" y="1791891"/>
            <a:ext cx="1454242" cy="56287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59386">
            <a:off x="-56964" y="-4350350"/>
            <a:ext cx="4886739" cy="638789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965152" y="2094994"/>
            <a:ext cx="6327729" cy="3877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zh-CN" altLang="en-US" sz="28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要善于网上学习，不浏览不良信息。</a:t>
            </a:r>
            <a:endParaRPr lang="en-US" altLang="zh-CN" sz="28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28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28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要诚实友好交流，不侮辱欺诈他人。</a:t>
            </a:r>
            <a:endParaRPr lang="en-US" altLang="zh-CN" sz="28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28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28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要增强自护意识，不随意约会网友。</a:t>
            </a:r>
            <a:endParaRPr lang="en-US" altLang="zh-CN" sz="28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28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28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要维护网络安全，不破坏网络秩序。</a:t>
            </a:r>
            <a:endParaRPr lang="en-US" altLang="zh-CN" sz="28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28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28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要有益身心健康，不沉溺虚拟时空。</a:t>
            </a:r>
            <a:endParaRPr lang="en-US" altLang="zh-CN" sz="28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85800" y="4130027"/>
            <a:ext cx="2140942" cy="390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7"/>
              </a:lnSpc>
              <a:spcBef>
                <a:spcPct val="0"/>
              </a:spcBef>
            </a:pPr>
            <a:r>
              <a:rPr lang="en-US" sz="2333">
                <a:solidFill>
                  <a:srgbClr val="FAFAFA"/>
                </a:solidFill>
                <a:ea typeface="思源黑体 Bold"/>
              </a:rPr>
              <a:t>宣讲人：可小画 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221710" y="5210589"/>
            <a:ext cx="1454242" cy="112108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889590" y="1376448"/>
            <a:ext cx="4867629" cy="461764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>
            <a:alphaModFix amt="2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396511" y="5817774"/>
            <a:ext cx="2164621" cy="495895"/>
          </a:xfrm>
          <a:prstGeom prst="rect">
            <a:avLst/>
          </a:prstGeom>
        </p:spPr>
      </p:pic>
      <p:sp>
        <p:nvSpPr>
          <p:cNvPr id="17" name="TextBox 24">
            <a:extLst>
              <a:ext uri="{FF2B5EF4-FFF2-40B4-BE49-F238E27FC236}">
                <a16:creationId xmlns:a16="http://schemas.microsoft.com/office/drawing/2014/main" id="{425F6965-43B5-4738-ACCC-CB232869DA0A}"/>
              </a:ext>
            </a:extLst>
          </p:cNvPr>
          <p:cNvSpPr txBox="1"/>
          <p:nvPr/>
        </p:nvSpPr>
        <p:spPr>
          <a:xfrm>
            <a:off x="2562138" y="985073"/>
            <a:ext cx="4772859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40"/>
              </a:lnSpc>
            </a:pPr>
            <a:r>
              <a:rPr lang="zh-CN" altLang="en-US" sz="3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全国青少年网络文明公约</a:t>
            </a:r>
            <a:endParaRPr lang="en-US" sz="3200" spc="-1" dirty="0">
              <a:solidFill>
                <a:srgbClr val="000000"/>
              </a:solidFill>
              <a:ea typeface="思源黑体-超粗体 Bo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2540000" y="-4546600"/>
            <a:ext cx="17118741" cy="171187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6258183" flipH="1">
            <a:off x="6520640" y="2371668"/>
            <a:ext cx="7191490" cy="940064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alphaModFix amt="44999"/>
          </a:blip>
          <a:srcRect/>
          <a:stretch>
            <a:fillRect/>
          </a:stretch>
        </p:blipFill>
        <p:spPr>
          <a:xfrm>
            <a:off x="6420179" y="5656511"/>
            <a:ext cx="4219789" cy="67516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b="49792"/>
          <a:stretch>
            <a:fillRect/>
          </a:stretch>
        </p:blipFill>
        <p:spPr>
          <a:xfrm>
            <a:off x="7431904" y="1791891"/>
            <a:ext cx="1454242" cy="56287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59386">
            <a:off x="-56964" y="-4350350"/>
            <a:ext cx="4886739" cy="638789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39490" y="2667775"/>
            <a:ext cx="6327729" cy="1265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401"/>
              </a:lnSpc>
            </a:pPr>
            <a:r>
              <a:rPr lang="en-US" sz="8000" dirty="0">
                <a:solidFill>
                  <a:srgbClr val="000000"/>
                </a:solidFill>
                <a:ea typeface="字由文艺黑"/>
              </a:rPr>
              <a:t>校园欺凌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221710" y="5210589"/>
            <a:ext cx="1454242" cy="112108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889590" y="1376448"/>
            <a:ext cx="4867629" cy="461764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>
            <a:alphaModFix amt="2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396511" y="5817774"/>
            <a:ext cx="2164621" cy="495895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685800" y="4803194"/>
            <a:ext cx="2140942" cy="390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7"/>
              </a:lnSpc>
              <a:spcBef>
                <a:spcPct val="0"/>
              </a:spcBef>
            </a:pPr>
            <a:r>
              <a:rPr lang="en-US" sz="2333">
                <a:solidFill>
                  <a:srgbClr val="FAFAFA"/>
                </a:solidFill>
                <a:ea typeface="思源黑体 Bold"/>
              </a:rPr>
              <a:t>宣讲人：可画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901570" y="639145"/>
            <a:ext cx="6327729" cy="1010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20"/>
              </a:lnSpc>
            </a:pPr>
            <a:r>
              <a:rPr lang="zh-CN" altLang="en-US" sz="6400" dirty="0">
                <a:solidFill>
                  <a:srgbClr val="000000"/>
                </a:solidFill>
                <a:ea typeface="字由文艺黑"/>
              </a:rPr>
              <a:t>校园欺凌</a:t>
            </a:r>
            <a:endParaRPr lang="en-US" sz="6400" dirty="0">
              <a:solidFill>
                <a:srgbClr val="000000"/>
              </a:solidFill>
              <a:ea typeface="字由文艺黑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795954" y="3456483"/>
            <a:ext cx="5484530" cy="786937"/>
            <a:chOff x="0" y="0"/>
            <a:chExt cx="10186959" cy="1573875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0186959" cy="1573875"/>
              <a:chOff x="0" y="0"/>
              <a:chExt cx="2440058" cy="376987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40058" cy="376987"/>
              </a:xfrm>
              <a:custGeom>
                <a:avLst/>
                <a:gdLst/>
                <a:ahLst/>
                <a:cxnLst/>
                <a:rect l="l" t="t" r="r" b="b"/>
                <a:pathLst>
                  <a:path w="2440058" h="376987">
                    <a:moveTo>
                      <a:pt x="101331" y="0"/>
                    </a:moveTo>
                    <a:lnTo>
                      <a:pt x="2338727" y="0"/>
                    </a:lnTo>
                    <a:cubicBezTo>
                      <a:pt x="2394691" y="0"/>
                      <a:pt x="2440058" y="45367"/>
                      <a:pt x="2440058" y="101331"/>
                    </a:cubicBezTo>
                    <a:lnTo>
                      <a:pt x="2440058" y="275655"/>
                    </a:lnTo>
                    <a:cubicBezTo>
                      <a:pt x="2440058" y="331619"/>
                      <a:pt x="2394691" y="376987"/>
                      <a:pt x="2338727" y="376987"/>
                    </a:cubicBezTo>
                    <a:lnTo>
                      <a:pt x="101331" y="376987"/>
                    </a:lnTo>
                    <a:cubicBezTo>
                      <a:pt x="45367" y="376987"/>
                      <a:pt x="0" y="331619"/>
                      <a:pt x="0" y="275655"/>
                    </a:cubicBezTo>
                    <a:lnTo>
                      <a:pt x="0" y="101331"/>
                    </a:lnTo>
                    <a:cubicBezTo>
                      <a:pt x="0" y="45367"/>
                      <a:pt x="45367" y="0"/>
                      <a:pt x="101331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>
                <a:solidFill>
                  <a:srgbClr val="3A94F4"/>
                </a:solidFill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239"/>
                  </a:lnSpc>
                </a:pPr>
                <a:endParaRPr sz="1200"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119115" y="106388"/>
              <a:ext cx="1361099" cy="1361099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3A94F4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31624" tIns="31624" rIns="31624" bIns="31624" rtlCol="0" anchor="ctr"/>
              <a:lstStyle/>
              <a:p>
                <a:pPr algn="ctr">
                  <a:lnSpc>
                    <a:spcPts val="1840"/>
                  </a:lnSpc>
                </a:pPr>
                <a:endParaRPr sz="1200"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0" y="388952"/>
              <a:ext cx="1578382" cy="7300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67"/>
                </a:lnSpc>
              </a:pPr>
              <a:r>
                <a:rPr lang="en-US" sz="2639">
                  <a:solidFill>
                    <a:srgbClr val="FFFFFF"/>
                  </a:solidFill>
                  <a:latin typeface="思源黑体-粗体 Bold"/>
                </a:rPr>
                <a:t>02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792468" y="636440"/>
              <a:ext cx="7995059" cy="8226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400"/>
                </a:lnSpc>
              </a:pPr>
              <a:r>
                <a:rPr lang="zh-CN" altLang="en-US" sz="2933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校园欺凌的主要表现行为</a:t>
              </a:r>
              <a:endParaRPr lang="en-US" sz="2933" dirty="0">
                <a:solidFill>
                  <a:srgbClr val="000000"/>
                </a:solidFill>
                <a:ea typeface="思源黑体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95955" y="2372700"/>
            <a:ext cx="5484529" cy="786937"/>
            <a:chOff x="0" y="0"/>
            <a:chExt cx="10186959" cy="1573875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0186959" cy="1573875"/>
              <a:chOff x="0" y="0"/>
              <a:chExt cx="2440058" cy="376987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2440058" cy="376987"/>
              </a:xfrm>
              <a:custGeom>
                <a:avLst/>
                <a:gdLst/>
                <a:ahLst/>
                <a:cxnLst/>
                <a:rect l="l" t="t" r="r" b="b"/>
                <a:pathLst>
                  <a:path w="2440058" h="376987">
                    <a:moveTo>
                      <a:pt x="101331" y="0"/>
                    </a:moveTo>
                    <a:lnTo>
                      <a:pt x="2338727" y="0"/>
                    </a:lnTo>
                    <a:cubicBezTo>
                      <a:pt x="2394691" y="0"/>
                      <a:pt x="2440058" y="45367"/>
                      <a:pt x="2440058" y="101331"/>
                    </a:cubicBezTo>
                    <a:lnTo>
                      <a:pt x="2440058" y="275655"/>
                    </a:lnTo>
                    <a:cubicBezTo>
                      <a:pt x="2440058" y="331619"/>
                      <a:pt x="2394691" y="376987"/>
                      <a:pt x="2338727" y="376987"/>
                    </a:cubicBezTo>
                    <a:lnTo>
                      <a:pt x="101331" y="376987"/>
                    </a:lnTo>
                    <a:cubicBezTo>
                      <a:pt x="45367" y="376987"/>
                      <a:pt x="0" y="331619"/>
                      <a:pt x="0" y="275655"/>
                    </a:cubicBezTo>
                    <a:lnTo>
                      <a:pt x="0" y="101331"/>
                    </a:lnTo>
                    <a:cubicBezTo>
                      <a:pt x="0" y="45367"/>
                      <a:pt x="45367" y="0"/>
                      <a:pt x="101331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>
                <a:solidFill>
                  <a:srgbClr val="3A94F4"/>
                </a:solidFill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239"/>
                  </a:lnSpc>
                </a:pPr>
                <a:endParaRPr sz="1200"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19115" y="106388"/>
              <a:ext cx="1361099" cy="1361099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3A94F4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31624" tIns="31624" rIns="31624" bIns="31624" rtlCol="0" anchor="ctr"/>
              <a:lstStyle/>
              <a:p>
                <a:pPr algn="ctr">
                  <a:lnSpc>
                    <a:spcPts val="1840"/>
                  </a:lnSpc>
                </a:pPr>
                <a:endParaRPr sz="1200"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0" y="388952"/>
              <a:ext cx="1578382" cy="7300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67"/>
                </a:lnSpc>
              </a:pPr>
              <a:r>
                <a:rPr lang="en-US" sz="2639">
                  <a:solidFill>
                    <a:srgbClr val="FFFFFF"/>
                  </a:solidFill>
                  <a:latin typeface="思源黑体-粗体 Bold"/>
                </a:rPr>
                <a:t>01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792468" y="636440"/>
              <a:ext cx="7995059" cy="4449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400"/>
                </a:lnSpc>
              </a:pPr>
              <a:r>
                <a:rPr lang="zh-CN" altLang="en-US" sz="2933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什么是校园欺凌</a:t>
              </a:r>
              <a:endParaRPr lang="en-US" sz="2933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795955" y="4606070"/>
            <a:ext cx="5484529" cy="786937"/>
            <a:chOff x="0" y="0"/>
            <a:chExt cx="10186959" cy="1573875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10186959" cy="1573875"/>
              <a:chOff x="0" y="0"/>
              <a:chExt cx="2440058" cy="376987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2440058" cy="376987"/>
              </a:xfrm>
              <a:custGeom>
                <a:avLst/>
                <a:gdLst/>
                <a:ahLst/>
                <a:cxnLst/>
                <a:rect l="l" t="t" r="r" b="b"/>
                <a:pathLst>
                  <a:path w="2440058" h="376987">
                    <a:moveTo>
                      <a:pt x="101331" y="0"/>
                    </a:moveTo>
                    <a:lnTo>
                      <a:pt x="2338727" y="0"/>
                    </a:lnTo>
                    <a:cubicBezTo>
                      <a:pt x="2394691" y="0"/>
                      <a:pt x="2440058" y="45367"/>
                      <a:pt x="2440058" y="101331"/>
                    </a:cubicBezTo>
                    <a:lnTo>
                      <a:pt x="2440058" y="275655"/>
                    </a:lnTo>
                    <a:cubicBezTo>
                      <a:pt x="2440058" y="331619"/>
                      <a:pt x="2394691" y="376987"/>
                      <a:pt x="2338727" y="376987"/>
                    </a:cubicBezTo>
                    <a:lnTo>
                      <a:pt x="101331" y="376987"/>
                    </a:lnTo>
                    <a:cubicBezTo>
                      <a:pt x="45367" y="376987"/>
                      <a:pt x="0" y="331619"/>
                      <a:pt x="0" y="275655"/>
                    </a:cubicBezTo>
                    <a:lnTo>
                      <a:pt x="0" y="101331"/>
                    </a:lnTo>
                    <a:cubicBezTo>
                      <a:pt x="0" y="45367"/>
                      <a:pt x="45367" y="0"/>
                      <a:pt x="101331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>
                <a:solidFill>
                  <a:srgbClr val="3A94F4"/>
                </a:solidFill>
              </a:ln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239"/>
                  </a:lnSpc>
                </a:pPr>
                <a:endParaRPr sz="1200"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119115" y="106388"/>
              <a:ext cx="1361099" cy="1361099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3A94F4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31624" tIns="31624" rIns="31624" bIns="31624" rtlCol="0" anchor="ctr"/>
              <a:lstStyle/>
              <a:p>
                <a:pPr algn="ctr">
                  <a:lnSpc>
                    <a:spcPts val="1840"/>
                  </a:lnSpc>
                </a:pPr>
                <a:endParaRPr sz="1200"/>
              </a:p>
            </p:txBody>
          </p:sp>
        </p:grpSp>
        <p:sp>
          <p:nvSpPr>
            <p:cNvPr id="30" name="TextBox 30"/>
            <p:cNvSpPr txBox="1"/>
            <p:nvPr/>
          </p:nvSpPr>
          <p:spPr>
            <a:xfrm>
              <a:off x="0" y="388952"/>
              <a:ext cx="1578382" cy="7300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67"/>
                </a:lnSpc>
              </a:pPr>
              <a:r>
                <a:rPr lang="en-US" sz="2639">
                  <a:solidFill>
                    <a:srgbClr val="FFFFFF"/>
                  </a:solidFill>
                  <a:latin typeface="思源黑体-粗体 Bold"/>
                </a:rPr>
                <a:t>03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1792468" y="636440"/>
              <a:ext cx="7995059" cy="4483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400"/>
                </a:lnSpc>
              </a:pPr>
              <a:r>
                <a:rPr lang="zh-CN" altLang="en-US" sz="2933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如何正确对待校园欺凌</a:t>
              </a:r>
              <a:endParaRPr lang="en-US" sz="2933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59" name="Picture 5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59386">
            <a:off x="-727667" y="-4773506"/>
            <a:ext cx="4886739" cy="6387894"/>
          </a:xfrm>
          <a:prstGeom prst="rect">
            <a:avLst/>
          </a:prstGeom>
        </p:spPr>
      </p:pic>
      <p:pic>
        <p:nvPicPr>
          <p:cNvPr id="60" name="Picture 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0" y="5819017"/>
            <a:ext cx="12192000" cy="1248000"/>
          </a:xfrm>
          <a:prstGeom prst="rect">
            <a:avLst/>
          </a:prstGeom>
        </p:spPr>
      </p:pic>
      <p:pic>
        <p:nvPicPr>
          <p:cNvPr id="61" name="Picture 6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221710" y="470549"/>
            <a:ext cx="1454242" cy="112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156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2463371" y="-5130371"/>
            <a:ext cx="17118741" cy="1711874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3253483" y="-385792"/>
            <a:ext cx="7489793" cy="7489793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6258183" flipH="1">
            <a:off x="4997173" y="2403681"/>
            <a:ext cx="7191490" cy="940064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59386">
            <a:off x="-56964" y="-4725820"/>
            <a:ext cx="4886739" cy="638789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87681" y="2107399"/>
            <a:ext cx="6327729" cy="2599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01"/>
              </a:lnSpc>
            </a:pPr>
            <a:r>
              <a:rPr lang="en-US" sz="8000" dirty="0">
                <a:solidFill>
                  <a:srgbClr val="000000"/>
                </a:solidFill>
                <a:ea typeface="字由文艺黑"/>
              </a:rPr>
              <a:t>什么是</a:t>
            </a:r>
          </a:p>
          <a:p>
            <a:pPr algn="ctr">
              <a:lnSpc>
                <a:spcPts val="10401"/>
              </a:lnSpc>
            </a:pPr>
            <a:r>
              <a:rPr lang="en-US" sz="8000" dirty="0">
                <a:solidFill>
                  <a:srgbClr val="000000"/>
                </a:solidFill>
                <a:ea typeface="字由文艺黑"/>
              </a:rPr>
              <a:t>校园欺凌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72446" y="1835928"/>
            <a:ext cx="2140942" cy="368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67"/>
              </a:lnSpc>
              <a:spcBef>
                <a:spcPct val="0"/>
              </a:spcBef>
            </a:pPr>
            <a:r>
              <a:rPr lang="en-US" sz="2333">
                <a:solidFill>
                  <a:srgbClr val="FAFAFA"/>
                </a:solidFill>
                <a:latin typeface="思源黑体 Bold"/>
              </a:rPr>
              <a:t>PART 01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61814" y="5051112"/>
            <a:ext cx="1454242" cy="112108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673053" y="1692166"/>
            <a:ext cx="1454242" cy="112108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6096000" y="1304285"/>
            <a:ext cx="4618365" cy="476143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124454" y="837192"/>
            <a:ext cx="1236581" cy="2832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alphaModFix amt="2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-396511" y="5817774"/>
            <a:ext cx="2164621" cy="49589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2463371" y="-5130371"/>
            <a:ext cx="17118741" cy="171187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6258183" flipH="1">
            <a:off x="9872748" y="2992395"/>
            <a:ext cx="7191490" cy="940064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758383" y="1821283"/>
            <a:ext cx="10263519" cy="1894991"/>
            <a:chOff x="0" y="0"/>
            <a:chExt cx="20527038" cy="3789982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9968722" cy="3789982"/>
              <a:chOff x="0" y="0"/>
              <a:chExt cx="1916679" cy="363778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203200" y="-42566"/>
                <a:ext cx="1510279" cy="448910"/>
              </a:xfrm>
              <a:custGeom>
                <a:avLst/>
                <a:gdLst/>
                <a:ahLst/>
                <a:cxnLst/>
                <a:rect l="l" t="t" r="r" b="b"/>
                <a:pathLst>
                  <a:path w="1510279" h="448910">
                    <a:moveTo>
                      <a:pt x="1510279" y="42566"/>
                    </a:moveTo>
                    <a:cubicBezTo>
                      <a:pt x="1424815" y="0"/>
                      <a:pt x="1321243" y="22676"/>
                      <a:pt x="1261383" y="97059"/>
                    </a:cubicBezTo>
                    <a:cubicBezTo>
                      <a:pt x="1201524" y="171442"/>
                      <a:pt x="1201524" y="277468"/>
                      <a:pt x="1261383" y="351851"/>
                    </a:cubicBezTo>
                    <a:cubicBezTo>
                      <a:pt x="1321243" y="426234"/>
                      <a:pt x="1424815" y="448910"/>
                      <a:pt x="1510279" y="406344"/>
                    </a:cubicBezTo>
                    <a:lnTo>
                      <a:pt x="0" y="406344"/>
                    </a:lnTo>
                    <a:cubicBezTo>
                      <a:pt x="85464" y="448910"/>
                      <a:pt x="189036" y="426234"/>
                      <a:pt x="248896" y="351851"/>
                    </a:cubicBezTo>
                    <a:cubicBezTo>
                      <a:pt x="308755" y="277468"/>
                      <a:pt x="308755" y="171442"/>
                      <a:pt x="248896" y="97059"/>
                    </a:cubicBezTo>
                    <a:cubicBezTo>
                      <a:pt x="189036" y="22676"/>
                      <a:pt x="85464" y="0"/>
                      <a:pt x="0" y="42566"/>
                    </a:cubicBezTo>
                    <a:lnTo>
                      <a:pt x="1510279" y="42566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0D7BEF"/>
                </a:solidFill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812800" cy="45402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239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292987" y="195768"/>
              <a:ext cx="3398460" cy="3398446"/>
              <a:chOff x="0" y="0"/>
              <a:chExt cx="6350000" cy="634997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 l="-25046" r="-25046"/>
                </a:stretch>
              </a:blip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4155808" y="1728720"/>
              <a:ext cx="14919224" cy="16436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199"/>
                </a:lnSpc>
              </a:pPr>
              <a:r>
                <a:rPr lang="en-US" sz="1466" dirty="0">
                  <a:solidFill>
                    <a:srgbClr val="000000">
                      <a:alpha val="71765"/>
                    </a:srgbClr>
                  </a:solidFill>
                  <a:ea typeface="思源黑体"/>
                </a:rPr>
                <a:t>直接欺凌是指采用公然、明显的方式进行欺凌。直接欺凌包括直接身体欺凌和直接言语欺凌等类型。其中，直接身体欺凌包括打、踢、抓咬、推搡、勒索、抢夺和破坏物品等身体动作行为；直接言语欺凌包括辱骂、讥讽、嘲弄、挖苦、起外号等言语行为。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607814" y="506998"/>
              <a:ext cx="14919224" cy="7829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99"/>
                </a:lnSpc>
              </a:pPr>
              <a:r>
                <a:rPr lang="en-US" sz="2666" dirty="0">
                  <a:solidFill>
                    <a:srgbClr val="0D7BEF"/>
                  </a:solidFill>
                  <a:ea typeface="思源黑体-超粗体 Bold"/>
                </a:rPr>
                <a:t>直接欺凌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376674" y="4277209"/>
            <a:ext cx="9984361" cy="1894991"/>
            <a:chOff x="0" y="0"/>
            <a:chExt cx="19968722" cy="3789982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19968722" cy="3789982"/>
              <a:chOff x="0" y="0"/>
              <a:chExt cx="1916679" cy="363778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203200" y="-42566"/>
                <a:ext cx="1510279" cy="448910"/>
              </a:xfrm>
              <a:custGeom>
                <a:avLst/>
                <a:gdLst/>
                <a:ahLst/>
                <a:cxnLst/>
                <a:rect l="l" t="t" r="r" b="b"/>
                <a:pathLst>
                  <a:path w="1510279" h="448910">
                    <a:moveTo>
                      <a:pt x="1510279" y="42566"/>
                    </a:moveTo>
                    <a:cubicBezTo>
                      <a:pt x="1424815" y="0"/>
                      <a:pt x="1321243" y="22676"/>
                      <a:pt x="1261383" y="97059"/>
                    </a:cubicBezTo>
                    <a:cubicBezTo>
                      <a:pt x="1201524" y="171442"/>
                      <a:pt x="1201524" y="277468"/>
                      <a:pt x="1261383" y="351851"/>
                    </a:cubicBezTo>
                    <a:cubicBezTo>
                      <a:pt x="1321243" y="426234"/>
                      <a:pt x="1424815" y="448910"/>
                      <a:pt x="1510279" y="406344"/>
                    </a:cubicBezTo>
                    <a:lnTo>
                      <a:pt x="0" y="406344"/>
                    </a:lnTo>
                    <a:cubicBezTo>
                      <a:pt x="85464" y="448910"/>
                      <a:pt x="189036" y="426234"/>
                      <a:pt x="248896" y="351851"/>
                    </a:cubicBezTo>
                    <a:cubicBezTo>
                      <a:pt x="308755" y="277468"/>
                      <a:pt x="308755" y="171442"/>
                      <a:pt x="248896" y="97059"/>
                    </a:cubicBezTo>
                    <a:cubicBezTo>
                      <a:pt x="189036" y="22676"/>
                      <a:pt x="85464" y="0"/>
                      <a:pt x="0" y="42566"/>
                    </a:cubicBezTo>
                    <a:lnTo>
                      <a:pt x="1510279" y="42566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0D7BEF"/>
                </a:solidFill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47625"/>
                <a:ext cx="812800" cy="45402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239"/>
                  </a:lnSpc>
                </a:pPr>
                <a:endParaRPr sz="1200"/>
              </a:p>
            </p:txBody>
          </p:sp>
        </p:grpSp>
        <p:grpSp>
          <p:nvGrpSpPr>
            <p:cNvPr id="17" name="Group 17"/>
            <p:cNvGrpSpPr>
              <a:grpSpLocks noChangeAspect="1"/>
            </p:cNvGrpSpPr>
            <p:nvPr/>
          </p:nvGrpSpPr>
          <p:grpSpPr>
            <a:xfrm>
              <a:off x="16352326" y="195768"/>
              <a:ext cx="3398460" cy="3398446"/>
              <a:chOff x="0" y="0"/>
              <a:chExt cx="6350000" cy="6349975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 l="-34925" r="-34925"/>
                </a:stretch>
              </a:blipFill>
            </p:spPr>
          </p:sp>
        </p:grpSp>
        <p:sp>
          <p:nvSpPr>
            <p:cNvPr id="19" name="TextBox 19"/>
            <p:cNvSpPr txBox="1"/>
            <p:nvPr/>
          </p:nvSpPr>
          <p:spPr>
            <a:xfrm>
              <a:off x="1019068" y="1728720"/>
              <a:ext cx="14919224" cy="16436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199"/>
                </a:lnSpc>
              </a:pPr>
              <a:r>
                <a:rPr lang="en-US" sz="1466" dirty="0">
                  <a:solidFill>
                    <a:srgbClr val="000000">
                      <a:alpha val="71765"/>
                    </a:srgbClr>
                  </a:solidFill>
                  <a:ea typeface="思源黑体"/>
                </a:rPr>
                <a:t>间接欺凌是指以较不易被发现的方式进行欺凌，通常借助第三方进行欺凌。</a:t>
              </a:r>
            </a:p>
            <a:p>
              <a:pPr algn="just">
                <a:lnSpc>
                  <a:spcPts val="2199"/>
                </a:lnSpc>
              </a:pPr>
              <a:r>
                <a:rPr lang="en-US" sz="1466" dirty="0">
                  <a:solidFill>
                    <a:srgbClr val="000000">
                      <a:alpha val="71765"/>
                    </a:srgbClr>
                  </a:solidFill>
                  <a:ea typeface="思源黑体"/>
                </a:rPr>
                <a:t>间接欺凌包括关系欺凌、网络欺凌等类型。</a:t>
              </a:r>
            </a:p>
            <a:p>
              <a:pPr algn="just">
                <a:lnSpc>
                  <a:spcPts val="2199"/>
                </a:lnSpc>
              </a:pPr>
              <a:r>
                <a:rPr lang="en-US" sz="1466" dirty="0">
                  <a:solidFill>
                    <a:srgbClr val="000000">
                      <a:alpha val="71765"/>
                    </a:srgbClr>
                  </a:solidFill>
                  <a:ea typeface="思源黑体"/>
                </a:rPr>
                <a:t>其中，关系欺凌包括传播谣言、社会孤立等；网络欺凌包括歧视性的短信和电子邮件等。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019068" y="487098"/>
              <a:ext cx="14919224" cy="7829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99"/>
                </a:lnSpc>
              </a:pPr>
              <a:r>
                <a:rPr lang="en-US" sz="2666">
                  <a:solidFill>
                    <a:srgbClr val="0D7BEF"/>
                  </a:solidFill>
                  <a:ea typeface="思源黑体-超粗体 Bold"/>
                </a:rPr>
                <a:t>间接欺凌</a:t>
              </a:r>
            </a:p>
          </p:txBody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124454" y="837192"/>
            <a:ext cx="1236581" cy="283289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704851" y="685801"/>
            <a:ext cx="4772859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40"/>
              </a:lnSpc>
            </a:pPr>
            <a:r>
              <a:rPr lang="zh-CN" altLang="en-US" sz="3200" spc="-1" dirty="0">
                <a:solidFill>
                  <a:srgbClr val="000000"/>
                </a:solidFill>
                <a:ea typeface="思源黑体-超粗体 Bold"/>
              </a:rPr>
              <a:t>什么是校园欺凌</a:t>
            </a:r>
            <a:r>
              <a:rPr lang="en-US" altLang="zh-CN" sz="3200" spc="-1" dirty="0">
                <a:solidFill>
                  <a:srgbClr val="000000"/>
                </a:solidFill>
                <a:ea typeface="思源黑体-超粗体 Bold"/>
              </a:rPr>
              <a:t>?</a:t>
            </a:r>
            <a:endParaRPr lang="en-US" sz="3200" spc="-1" dirty="0">
              <a:solidFill>
                <a:srgbClr val="000000"/>
              </a:solidFill>
              <a:ea typeface="思源黑体-超粗体 Bold"/>
            </a:endParaRPr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59386">
            <a:off x="-1511713" y="-4766674"/>
            <a:ext cx="4886739" cy="6387894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1733862" y="5465833"/>
            <a:ext cx="916277" cy="706367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b="49792"/>
          <a:stretch>
            <a:fillRect/>
          </a:stretch>
        </p:blipFill>
        <p:spPr>
          <a:xfrm>
            <a:off x="-267202" y="2459598"/>
            <a:ext cx="722679" cy="279718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9">
            <a:alphaModFix amt="2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988173" y="5817774"/>
            <a:ext cx="2164621" cy="4958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932136" y="768684"/>
            <a:ext cx="6327729" cy="1010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20"/>
              </a:lnSpc>
            </a:pPr>
            <a:r>
              <a:rPr lang="zh-CN" altLang="en-US" sz="6400" dirty="0">
                <a:solidFill>
                  <a:srgbClr val="000000"/>
                </a:solidFill>
                <a:ea typeface="字由文艺黑"/>
              </a:rPr>
              <a:t>安全教育目录</a:t>
            </a:r>
            <a:endParaRPr lang="en-US" sz="6400" dirty="0">
              <a:solidFill>
                <a:srgbClr val="000000"/>
              </a:solidFill>
              <a:ea typeface="字由文艺黑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6302568" y="2360229"/>
            <a:ext cx="5093479" cy="786937"/>
            <a:chOff x="0" y="0"/>
            <a:chExt cx="10186959" cy="1573875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0186959" cy="1573875"/>
              <a:chOff x="0" y="0"/>
              <a:chExt cx="2440058" cy="376987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40058" cy="376987"/>
              </a:xfrm>
              <a:custGeom>
                <a:avLst/>
                <a:gdLst/>
                <a:ahLst/>
                <a:cxnLst/>
                <a:rect l="l" t="t" r="r" b="b"/>
                <a:pathLst>
                  <a:path w="2440058" h="376987">
                    <a:moveTo>
                      <a:pt x="101331" y="0"/>
                    </a:moveTo>
                    <a:lnTo>
                      <a:pt x="2338727" y="0"/>
                    </a:lnTo>
                    <a:cubicBezTo>
                      <a:pt x="2394691" y="0"/>
                      <a:pt x="2440058" y="45367"/>
                      <a:pt x="2440058" y="101331"/>
                    </a:cubicBezTo>
                    <a:lnTo>
                      <a:pt x="2440058" y="275655"/>
                    </a:lnTo>
                    <a:cubicBezTo>
                      <a:pt x="2440058" y="331619"/>
                      <a:pt x="2394691" y="376987"/>
                      <a:pt x="2338727" y="376987"/>
                    </a:cubicBezTo>
                    <a:lnTo>
                      <a:pt x="101331" y="376987"/>
                    </a:lnTo>
                    <a:cubicBezTo>
                      <a:pt x="45367" y="376987"/>
                      <a:pt x="0" y="331619"/>
                      <a:pt x="0" y="275655"/>
                    </a:cubicBezTo>
                    <a:lnTo>
                      <a:pt x="0" y="101331"/>
                    </a:lnTo>
                    <a:cubicBezTo>
                      <a:pt x="0" y="45367"/>
                      <a:pt x="45367" y="0"/>
                      <a:pt x="101331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>
                <a:solidFill>
                  <a:srgbClr val="3A94F4"/>
                </a:solidFill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239"/>
                  </a:lnSpc>
                </a:pPr>
                <a:endParaRPr sz="1200"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119115" y="106388"/>
              <a:ext cx="1361099" cy="1361099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3A94F4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31624" tIns="31624" rIns="31624" bIns="31624" rtlCol="0" anchor="ctr"/>
              <a:lstStyle/>
              <a:p>
                <a:pPr algn="ctr">
                  <a:lnSpc>
                    <a:spcPts val="1840"/>
                  </a:lnSpc>
                </a:pPr>
                <a:endParaRPr sz="1200"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0" y="388952"/>
              <a:ext cx="1578382" cy="7300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67"/>
                </a:lnSpc>
              </a:pPr>
              <a:r>
                <a:rPr lang="en-US" sz="2639">
                  <a:solidFill>
                    <a:srgbClr val="FFFFFF"/>
                  </a:solidFill>
                  <a:latin typeface="思源黑体-粗体 Bold"/>
                </a:rPr>
                <a:t>02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792468" y="636440"/>
              <a:ext cx="7995059" cy="4701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400"/>
                </a:lnSpc>
              </a:pPr>
              <a:r>
                <a:rPr lang="zh-CN" altLang="en-US" sz="3200" dirty="0">
                  <a:solidFill>
                    <a:srgbClr val="000000"/>
                  </a:solidFill>
                  <a:ea typeface="思源黑体"/>
                </a:rPr>
                <a:t>网络安全</a:t>
              </a:r>
              <a:endParaRPr lang="en-US" sz="3200" dirty="0">
                <a:solidFill>
                  <a:srgbClr val="000000"/>
                </a:solidFill>
                <a:ea typeface="思源黑体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95955" y="2372700"/>
            <a:ext cx="5093479" cy="786937"/>
            <a:chOff x="0" y="0"/>
            <a:chExt cx="10186959" cy="1573875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0186959" cy="1573875"/>
              <a:chOff x="0" y="0"/>
              <a:chExt cx="2440058" cy="376987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2440058" cy="376987"/>
              </a:xfrm>
              <a:custGeom>
                <a:avLst/>
                <a:gdLst/>
                <a:ahLst/>
                <a:cxnLst/>
                <a:rect l="l" t="t" r="r" b="b"/>
                <a:pathLst>
                  <a:path w="2440058" h="376987">
                    <a:moveTo>
                      <a:pt x="101331" y="0"/>
                    </a:moveTo>
                    <a:lnTo>
                      <a:pt x="2338727" y="0"/>
                    </a:lnTo>
                    <a:cubicBezTo>
                      <a:pt x="2394691" y="0"/>
                      <a:pt x="2440058" y="45367"/>
                      <a:pt x="2440058" y="101331"/>
                    </a:cubicBezTo>
                    <a:lnTo>
                      <a:pt x="2440058" y="275655"/>
                    </a:lnTo>
                    <a:cubicBezTo>
                      <a:pt x="2440058" y="331619"/>
                      <a:pt x="2394691" y="376987"/>
                      <a:pt x="2338727" y="376987"/>
                    </a:cubicBezTo>
                    <a:lnTo>
                      <a:pt x="101331" y="376987"/>
                    </a:lnTo>
                    <a:cubicBezTo>
                      <a:pt x="45367" y="376987"/>
                      <a:pt x="0" y="331619"/>
                      <a:pt x="0" y="275655"/>
                    </a:cubicBezTo>
                    <a:lnTo>
                      <a:pt x="0" y="101331"/>
                    </a:lnTo>
                    <a:cubicBezTo>
                      <a:pt x="0" y="45367"/>
                      <a:pt x="45367" y="0"/>
                      <a:pt x="101331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>
                <a:solidFill>
                  <a:srgbClr val="3A94F4"/>
                </a:solidFill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239"/>
                  </a:lnSpc>
                </a:pPr>
                <a:endParaRPr sz="1200"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19115" y="106388"/>
              <a:ext cx="1361099" cy="1361099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3A94F4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31624" tIns="31624" rIns="31624" bIns="31624" rtlCol="0" anchor="ctr"/>
              <a:lstStyle/>
              <a:p>
                <a:pPr algn="ctr">
                  <a:lnSpc>
                    <a:spcPts val="1840"/>
                  </a:lnSpc>
                </a:pPr>
                <a:endParaRPr sz="1200"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0" y="388952"/>
              <a:ext cx="1578382" cy="7300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67"/>
                </a:lnSpc>
              </a:pPr>
              <a:r>
                <a:rPr lang="en-US" sz="2639">
                  <a:solidFill>
                    <a:srgbClr val="FFFFFF"/>
                  </a:solidFill>
                  <a:latin typeface="思源黑体-粗体 Bold"/>
                </a:rPr>
                <a:t>01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792468" y="636440"/>
              <a:ext cx="7995059" cy="4701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400"/>
                </a:lnSpc>
              </a:pPr>
              <a:r>
                <a:rPr lang="zh-CN" altLang="en-US" sz="3200" dirty="0">
                  <a:solidFill>
                    <a:srgbClr val="000000"/>
                  </a:solidFill>
                  <a:ea typeface="思源黑体"/>
                </a:rPr>
                <a:t>食品安全</a:t>
              </a:r>
              <a:endParaRPr lang="en-US" sz="3200" dirty="0">
                <a:solidFill>
                  <a:srgbClr val="000000"/>
                </a:solidFill>
                <a:ea typeface="思源黑体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795955" y="3583386"/>
            <a:ext cx="5093479" cy="786937"/>
            <a:chOff x="0" y="0"/>
            <a:chExt cx="10186959" cy="1573875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10186959" cy="1573875"/>
              <a:chOff x="0" y="0"/>
              <a:chExt cx="2440058" cy="376987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2440058" cy="376987"/>
              </a:xfrm>
              <a:custGeom>
                <a:avLst/>
                <a:gdLst/>
                <a:ahLst/>
                <a:cxnLst/>
                <a:rect l="l" t="t" r="r" b="b"/>
                <a:pathLst>
                  <a:path w="2440058" h="376987">
                    <a:moveTo>
                      <a:pt x="101331" y="0"/>
                    </a:moveTo>
                    <a:lnTo>
                      <a:pt x="2338727" y="0"/>
                    </a:lnTo>
                    <a:cubicBezTo>
                      <a:pt x="2394691" y="0"/>
                      <a:pt x="2440058" y="45367"/>
                      <a:pt x="2440058" y="101331"/>
                    </a:cubicBezTo>
                    <a:lnTo>
                      <a:pt x="2440058" y="275655"/>
                    </a:lnTo>
                    <a:cubicBezTo>
                      <a:pt x="2440058" y="331619"/>
                      <a:pt x="2394691" y="376987"/>
                      <a:pt x="2338727" y="376987"/>
                    </a:cubicBezTo>
                    <a:lnTo>
                      <a:pt x="101331" y="376987"/>
                    </a:lnTo>
                    <a:cubicBezTo>
                      <a:pt x="45367" y="376987"/>
                      <a:pt x="0" y="331619"/>
                      <a:pt x="0" y="275655"/>
                    </a:cubicBezTo>
                    <a:lnTo>
                      <a:pt x="0" y="101331"/>
                    </a:lnTo>
                    <a:cubicBezTo>
                      <a:pt x="0" y="45367"/>
                      <a:pt x="45367" y="0"/>
                      <a:pt x="101331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>
                <a:solidFill>
                  <a:srgbClr val="3A94F4"/>
                </a:solidFill>
              </a:ln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239"/>
                  </a:lnSpc>
                </a:pPr>
                <a:endParaRPr sz="1200"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119115" y="106388"/>
              <a:ext cx="1361099" cy="1361099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3A94F4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31624" tIns="31624" rIns="31624" bIns="31624" rtlCol="0" anchor="ctr"/>
              <a:lstStyle/>
              <a:p>
                <a:pPr algn="ctr">
                  <a:lnSpc>
                    <a:spcPts val="1840"/>
                  </a:lnSpc>
                </a:pPr>
                <a:endParaRPr sz="1200"/>
              </a:p>
            </p:txBody>
          </p:sp>
        </p:grpSp>
        <p:sp>
          <p:nvSpPr>
            <p:cNvPr id="30" name="TextBox 30"/>
            <p:cNvSpPr txBox="1"/>
            <p:nvPr/>
          </p:nvSpPr>
          <p:spPr>
            <a:xfrm>
              <a:off x="0" y="388952"/>
              <a:ext cx="1578382" cy="7300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67"/>
                </a:lnSpc>
              </a:pPr>
              <a:r>
                <a:rPr lang="en-US" sz="2639">
                  <a:solidFill>
                    <a:srgbClr val="FFFFFF"/>
                  </a:solidFill>
                  <a:latin typeface="思源黑体-粗体 Bold"/>
                </a:rPr>
                <a:t>03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1792468" y="636440"/>
              <a:ext cx="7995059" cy="4701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400"/>
                </a:lnSpc>
              </a:pPr>
              <a:r>
                <a:rPr lang="zh-CN" altLang="en-US" sz="3200" dirty="0">
                  <a:solidFill>
                    <a:srgbClr val="000000"/>
                  </a:solidFill>
                  <a:ea typeface="思源黑体"/>
                </a:rPr>
                <a:t>校园欺凌</a:t>
              </a:r>
              <a:endParaRPr lang="en-US" sz="3200" dirty="0">
                <a:solidFill>
                  <a:srgbClr val="000000"/>
                </a:solidFill>
                <a:ea typeface="思源黑体"/>
              </a:endParaRP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6302568" y="3582910"/>
            <a:ext cx="5093479" cy="786937"/>
            <a:chOff x="0" y="0"/>
            <a:chExt cx="10186959" cy="1573875"/>
          </a:xfrm>
        </p:grpSpPr>
        <p:grpSp>
          <p:nvGrpSpPr>
            <p:cNvPr id="42" name="Group 42"/>
            <p:cNvGrpSpPr/>
            <p:nvPr/>
          </p:nvGrpSpPr>
          <p:grpSpPr>
            <a:xfrm>
              <a:off x="0" y="0"/>
              <a:ext cx="10186959" cy="1573875"/>
              <a:chOff x="0" y="0"/>
              <a:chExt cx="2440058" cy="376987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2440058" cy="376987"/>
              </a:xfrm>
              <a:custGeom>
                <a:avLst/>
                <a:gdLst/>
                <a:ahLst/>
                <a:cxnLst/>
                <a:rect l="l" t="t" r="r" b="b"/>
                <a:pathLst>
                  <a:path w="2440058" h="376987">
                    <a:moveTo>
                      <a:pt x="101331" y="0"/>
                    </a:moveTo>
                    <a:lnTo>
                      <a:pt x="2338727" y="0"/>
                    </a:lnTo>
                    <a:cubicBezTo>
                      <a:pt x="2394691" y="0"/>
                      <a:pt x="2440058" y="45367"/>
                      <a:pt x="2440058" y="101331"/>
                    </a:cubicBezTo>
                    <a:lnTo>
                      <a:pt x="2440058" y="275655"/>
                    </a:lnTo>
                    <a:cubicBezTo>
                      <a:pt x="2440058" y="331619"/>
                      <a:pt x="2394691" y="376987"/>
                      <a:pt x="2338727" y="376987"/>
                    </a:cubicBezTo>
                    <a:lnTo>
                      <a:pt x="101331" y="376987"/>
                    </a:lnTo>
                    <a:cubicBezTo>
                      <a:pt x="45367" y="376987"/>
                      <a:pt x="0" y="331619"/>
                      <a:pt x="0" y="275655"/>
                    </a:cubicBezTo>
                    <a:lnTo>
                      <a:pt x="0" y="101331"/>
                    </a:lnTo>
                    <a:cubicBezTo>
                      <a:pt x="0" y="45367"/>
                      <a:pt x="45367" y="0"/>
                      <a:pt x="101331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>
                <a:solidFill>
                  <a:srgbClr val="3A94F4"/>
                </a:solidFill>
              </a:ln>
            </p:spPr>
          </p:sp>
          <p:sp>
            <p:nvSpPr>
              <p:cNvPr id="44" name="TextBox 44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239"/>
                  </a:lnSpc>
                </a:pPr>
                <a:endParaRPr sz="1200"/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119115" y="106388"/>
              <a:ext cx="1361099" cy="1361099"/>
              <a:chOff x="0" y="0"/>
              <a:chExt cx="812800" cy="812800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3A94F4"/>
              </a:solidFill>
            </p:spPr>
          </p:sp>
          <p:sp>
            <p:nvSpPr>
              <p:cNvPr id="47" name="TextBox 4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31624" tIns="31624" rIns="31624" bIns="31624" rtlCol="0" anchor="ctr"/>
              <a:lstStyle/>
              <a:p>
                <a:pPr algn="ctr">
                  <a:lnSpc>
                    <a:spcPts val="1840"/>
                  </a:lnSpc>
                </a:pPr>
                <a:endParaRPr sz="1200"/>
              </a:p>
            </p:txBody>
          </p:sp>
        </p:grpSp>
        <p:sp>
          <p:nvSpPr>
            <p:cNvPr id="48" name="TextBox 48"/>
            <p:cNvSpPr txBox="1"/>
            <p:nvPr/>
          </p:nvSpPr>
          <p:spPr>
            <a:xfrm>
              <a:off x="0" y="388952"/>
              <a:ext cx="1578382" cy="7300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67"/>
                </a:lnSpc>
              </a:pPr>
              <a:r>
                <a:rPr lang="en-US" sz="2639" dirty="0">
                  <a:solidFill>
                    <a:srgbClr val="FFFFFF"/>
                  </a:solidFill>
                  <a:latin typeface="思源黑体-粗体 Bold"/>
                </a:rPr>
                <a:t>04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1792468" y="636440"/>
              <a:ext cx="7995059" cy="4701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400"/>
                </a:lnSpc>
              </a:pPr>
              <a:r>
                <a:rPr lang="zh-CN" altLang="en-US" sz="3200" dirty="0">
                  <a:solidFill>
                    <a:srgbClr val="000000"/>
                  </a:solidFill>
                  <a:ea typeface="思源黑体"/>
                </a:rPr>
                <a:t>预防性侵</a:t>
              </a:r>
              <a:endParaRPr lang="en-US" sz="3200" dirty="0">
                <a:solidFill>
                  <a:srgbClr val="000000"/>
                </a:solidFill>
                <a:ea typeface="思源黑体"/>
              </a:endParaRPr>
            </a:p>
          </p:txBody>
        </p:sp>
      </p:grpSp>
      <p:pic>
        <p:nvPicPr>
          <p:cNvPr id="59" name="Picture 5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59386">
            <a:off x="-727667" y="-4773506"/>
            <a:ext cx="4886739" cy="6387894"/>
          </a:xfrm>
          <a:prstGeom prst="rect">
            <a:avLst/>
          </a:prstGeom>
        </p:spPr>
      </p:pic>
      <p:pic>
        <p:nvPicPr>
          <p:cNvPr id="60" name="Picture 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0" y="5819017"/>
            <a:ext cx="12192000" cy="1248000"/>
          </a:xfrm>
          <a:prstGeom prst="rect">
            <a:avLst/>
          </a:prstGeom>
        </p:spPr>
      </p:pic>
      <p:pic>
        <p:nvPicPr>
          <p:cNvPr id="61" name="Picture 6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221710" y="470549"/>
            <a:ext cx="1454242" cy="112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976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463371" y="-5130371"/>
            <a:ext cx="17118741" cy="1711874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3253483" y="-385792"/>
            <a:ext cx="7489793" cy="7489793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258183" flipH="1">
            <a:off x="7028360" y="2157680"/>
            <a:ext cx="7191490" cy="940064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59386">
            <a:off x="-56964" y="-4725820"/>
            <a:ext cx="4886739" cy="638789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969604" y="4378715"/>
            <a:ext cx="1454242" cy="112108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124454" y="837192"/>
            <a:ext cx="1236581" cy="28328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alphaModFix amt="2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396511" y="5817774"/>
            <a:ext cx="2164621" cy="49589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alphaModFix amt="44999"/>
          </a:blip>
          <a:srcRect/>
          <a:stretch>
            <a:fillRect/>
          </a:stretch>
        </p:blipFill>
        <p:spPr>
          <a:xfrm>
            <a:off x="7648829" y="5900432"/>
            <a:ext cx="4219789" cy="67516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6769346" y="1493036"/>
            <a:ext cx="3854759" cy="4744979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072446" y="2355073"/>
            <a:ext cx="6327729" cy="2599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401"/>
              </a:lnSpc>
            </a:pPr>
            <a:r>
              <a:rPr lang="en-US" sz="8000">
                <a:solidFill>
                  <a:srgbClr val="000000"/>
                </a:solidFill>
                <a:ea typeface="字由文艺黑"/>
              </a:rPr>
              <a:t>校园欺凌的</a:t>
            </a:r>
          </a:p>
          <a:p>
            <a:pPr algn="just">
              <a:lnSpc>
                <a:spcPts val="10401"/>
              </a:lnSpc>
            </a:pPr>
            <a:r>
              <a:rPr lang="en-US" sz="8000">
                <a:solidFill>
                  <a:srgbClr val="000000"/>
                </a:solidFill>
                <a:ea typeface="字由文艺黑"/>
              </a:rPr>
              <a:t>主要表现行为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72446" y="1835928"/>
            <a:ext cx="2140942" cy="368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67"/>
              </a:lnSpc>
              <a:spcBef>
                <a:spcPct val="0"/>
              </a:spcBef>
            </a:pPr>
            <a:r>
              <a:rPr lang="en-US" sz="2333">
                <a:solidFill>
                  <a:srgbClr val="FAFAFA"/>
                </a:solidFill>
                <a:latin typeface="思源黑体 Bold"/>
              </a:rPr>
              <a:t>PART 02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2463371" y="-5130371"/>
            <a:ext cx="17118741" cy="171187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0" y="5819017"/>
            <a:ext cx="12192000" cy="1248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124454" y="837192"/>
            <a:ext cx="1236581" cy="28328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704851" y="685801"/>
            <a:ext cx="5876423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840"/>
              </a:lnSpc>
            </a:pPr>
            <a:r>
              <a:rPr lang="en-US" sz="3200" spc="-1" dirty="0">
                <a:solidFill>
                  <a:srgbClr val="000000"/>
                </a:solidFill>
                <a:ea typeface="思源黑体-超粗体 Bold"/>
              </a:rPr>
              <a:t>校园欺凌的主要表现行为 </a:t>
            </a:r>
            <a:r>
              <a:rPr lang="zh-CN" altLang="en-US" sz="3200" spc="-1" dirty="0">
                <a:solidFill>
                  <a:srgbClr val="000000"/>
                </a:solidFill>
                <a:ea typeface="思源黑体-超粗体 Bold"/>
              </a:rPr>
              <a:t>（一）</a:t>
            </a:r>
            <a:endParaRPr lang="en-US" sz="3200" spc="-1" dirty="0">
              <a:solidFill>
                <a:srgbClr val="000000"/>
              </a:solidFill>
              <a:ea typeface="思源黑体-超粗体 Bold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059386">
            <a:off x="-1511713" y="-4766674"/>
            <a:ext cx="4886739" cy="638789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1733862" y="5819017"/>
            <a:ext cx="916277" cy="70636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b="49792"/>
          <a:stretch>
            <a:fillRect/>
          </a:stretch>
        </p:blipFill>
        <p:spPr>
          <a:xfrm>
            <a:off x="-255588" y="3217676"/>
            <a:ext cx="722679" cy="279718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4255857" y="2309484"/>
            <a:ext cx="3680287" cy="2551025"/>
            <a:chOff x="0" y="0"/>
            <a:chExt cx="7360574" cy="5102050"/>
          </a:xfrm>
        </p:grpSpPr>
        <p:grpSp>
          <p:nvGrpSpPr>
            <p:cNvPr id="11" name="Group 11"/>
            <p:cNvGrpSpPr/>
            <p:nvPr/>
          </p:nvGrpSpPr>
          <p:grpSpPr>
            <a:xfrm>
              <a:off x="3828037" y="0"/>
              <a:ext cx="2408560" cy="2408556"/>
              <a:chOff x="0" y="0"/>
              <a:chExt cx="2806112" cy="2806107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2806065" cy="2806192"/>
              </a:xfrm>
              <a:custGeom>
                <a:avLst/>
                <a:gdLst/>
                <a:ahLst/>
                <a:cxnLst/>
                <a:rect l="l" t="t" r="r" b="b"/>
                <a:pathLst>
                  <a:path w="2806065" h="2806192">
                    <a:moveTo>
                      <a:pt x="0" y="0"/>
                    </a:moveTo>
                    <a:lnTo>
                      <a:pt x="138811" y="6985"/>
                    </a:lnTo>
                    <a:cubicBezTo>
                      <a:pt x="1541526" y="149479"/>
                      <a:pt x="2656713" y="1264666"/>
                      <a:pt x="2799080" y="2667381"/>
                    </a:cubicBezTo>
                    <a:lnTo>
                      <a:pt x="2806065" y="2806192"/>
                    </a:lnTo>
                    <a:lnTo>
                      <a:pt x="1891411" y="2806192"/>
                    </a:lnTo>
                    <a:lnTo>
                      <a:pt x="1888871" y="2755519"/>
                    </a:lnTo>
                    <a:cubicBezTo>
                      <a:pt x="1789049" y="1772793"/>
                      <a:pt x="1007872" y="991489"/>
                      <a:pt x="25146" y="891794"/>
                    </a:cubicBezTo>
                    <a:lnTo>
                      <a:pt x="0" y="8905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DCFF"/>
              </a:solidFill>
            </p:spPr>
          </p:sp>
        </p:grpSp>
        <p:grpSp>
          <p:nvGrpSpPr>
            <p:cNvPr id="13" name="Group 13"/>
            <p:cNvGrpSpPr/>
            <p:nvPr/>
          </p:nvGrpSpPr>
          <p:grpSpPr>
            <a:xfrm>
              <a:off x="1134547" y="0"/>
              <a:ext cx="2408554" cy="2408556"/>
              <a:chOff x="0" y="0"/>
              <a:chExt cx="2806105" cy="2806107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806065" cy="2806065"/>
              </a:xfrm>
              <a:custGeom>
                <a:avLst/>
                <a:gdLst/>
                <a:ahLst/>
                <a:cxnLst/>
                <a:rect l="l" t="t" r="r" b="b"/>
                <a:pathLst>
                  <a:path w="2806065" h="2806065">
                    <a:moveTo>
                      <a:pt x="2806065" y="0"/>
                    </a:moveTo>
                    <a:lnTo>
                      <a:pt x="2806065" y="888238"/>
                    </a:lnTo>
                    <a:lnTo>
                      <a:pt x="2736215" y="891794"/>
                    </a:lnTo>
                    <a:cubicBezTo>
                      <a:pt x="1753616" y="991489"/>
                      <a:pt x="972439" y="1772793"/>
                      <a:pt x="872617" y="2755392"/>
                    </a:cubicBezTo>
                    <a:lnTo>
                      <a:pt x="870077" y="2806065"/>
                    </a:lnTo>
                    <a:lnTo>
                      <a:pt x="0" y="2806065"/>
                    </a:lnTo>
                    <a:lnTo>
                      <a:pt x="6985" y="2667254"/>
                    </a:lnTo>
                    <a:cubicBezTo>
                      <a:pt x="149479" y="1264666"/>
                      <a:pt x="1264666" y="149479"/>
                      <a:pt x="2667381" y="6985"/>
                    </a:cubicBezTo>
                    <a:lnTo>
                      <a:pt x="2806065" y="0"/>
                    </a:lnTo>
                    <a:close/>
                  </a:path>
                </a:pathLst>
              </a:custGeom>
              <a:solidFill>
                <a:srgbClr val="0D7BEF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1134547" y="2693491"/>
              <a:ext cx="2408554" cy="2408558"/>
              <a:chOff x="0" y="0"/>
              <a:chExt cx="2806105" cy="280611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2806319" cy="2806192"/>
              </a:xfrm>
              <a:custGeom>
                <a:avLst/>
                <a:gdLst/>
                <a:ahLst/>
                <a:cxnLst/>
                <a:rect l="l" t="t" r="r" b="b"/>
                <a:pathLst>
                  <a:path w="2806319" h="2806192">
                    <a:moveTo>
                      <a:pt x="0" y="0"/>
                    </a:moveTo>
                    <a:lnTo>
                      <a:pt x="870458" y="0"/>
                    </a:lnTo>
                    <a:lnTo>
                      <a:pt x="872744" y="44323"/>
                    </a:lnTo>
                    <a:cubicBezTo>
                      <a:pt x="972566" y="1026922"/>
                      <a:pt x="1753743" y="1808226"/>
                      <a:pt x="2736469" y="1908048"/>
                    </a:cubicBezTo>
                    <a:lnTo>
                      <a:pt x="2806319" y="1911604"/>
                    </a:lnTo>
                    <a:lnTo>
                      <a:pt x="2806319" y="2806192"/>
                    </a:lnTo>
                    <a:lnTo>
                      <a:pt x="2667508" y="2799207"/>
                    </a:lnTo>
                    <a:cubicBezTo>
                      <a:pt x="1264666" y="2656586"/>
                      <a:pt x="149479" y="1541526"/>
                      <a:pt x="6985" y="13881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DCFF"/>
              </a:solidFill>
            </p:spPr>
          </p:sp>
        </p:grpSp>
        <p:grpSp>
          <p:nvGrpSpPr>
            <p:cNvPr id="17" name="Group 17"/>
            <p:cNvGrpSpPr/>
            <p:nvPr/>
          </p:nvGrpSpPr>
          <p:grpSpPr>
            <a:xfrm>
              <a:off x="3828037" y="2693491"/>
              <a:ext cx="2408560" cy="2408558"/>
              <a:chOff x="0" y="0"/>
              <a:chExt cx="2806112" cy="280611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2806065" cy="2806065"/>
              </a:xfrm>
              <a:custGeom>
                <a:avLst/>
                <a:gdLst/>
                <a:ahLst/>
                <a:cxnLst/>
                <a:rect l="l" t="t" r="r" b="b"/>
                <a:pathLst>
                  <a:path w="2806065" h="2806065">
                    <a:moveTo>
                      <a:pt x="1891030" y="0"/>
                    </a:moveTo>
                    <a:lnTo>
                      <a:pt x="2806065" y="0"/>
                    </a:lnTo>
                    <a:lnTo>
                      <a:pt x="2799080" y="138811"/>
                    </a:lnTo>
                    <a:cubicBezTo>
                      <a:pt x="2656713" y="1541526"/>
                      <a:pt x="1541526" y="2656586"/>
                      <a:pt x="138811" y="2799080"/>
                    </a:cubicBezTo>
                    <a:lnTo>
                      <a:pt x="0" y="2806065"/>
                    </a:lnTo>
                    <a:lnTo>
                      <a:pt x="0" y="1909191"/>
                    </a:lnTo>
                    <a:lnTo>
                      <a:pt x="25146" y="1907921"/>
                    </a:lnTo>
                    <a:cubicBezTo>
                      <a:pt x="1007872" y="1808226"/>
                      <a:pt x="1789049" y="1026922"/>
                      <a:pt x="1888871" y="44323"/>
                    </a:cubicBezTo>
                    <a:lnTo>
                      <a:pt x="1891030" y="0"/>
                    </a:lnTo>
                    <a:close/>
                  </a:path>
                </a:pathLst>
              </a:custGeom>
              <a:solidFill>
                <a:srgbClr val="0D7BEF"/>
              </a:solidFill>
            </p:spPr>
          </p:sp>
        </p:grpSp>
        <p:sp>
          <p:nvSpPr>
            <p:cNvPr id="19" name="AutoShape 19"/>
            <p:cNvSpPr/>
            <p:nvPr/>
          </p:nvSpPr>
          <p:spPr>
            <a:xfrm>
              <a:off x="336424" y="254154"/>
              <a:ext cx="1383637" cy="8517"/>
            </a:xfrm>
            <a:prstGeom prst="line">
              <a:avLst/>
            </a:prstGeom>
            <a:ln w="38100" cap="rnd">
              <a:solidFill>
                <a:srgbClr val="0D7BE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0" name="AutoShape 20"/>
            <p:cNvSpPr/>
            <p:nvPr/>
          </p:nvSpPr>
          <p:spPr>
            <a:xfrm>
              <a:off x="1711544" y="254154"/>
              <a:ext cx="8517" cy="677495"/>
            </a:xfrm>
            <a:prstGeom prst="line">
              <a:avLst/>
            </a:prstGeom>
            <a:ln w="38100" cap="rnd">
              <a:solidFill>
                <a:srgbClr val="0D7BE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1" name="AutoShape 21"/>
            <p:cNvSpPr/>
            <p:nvPr/>
          </p:nvSpPr>
          <p:spPr>
            <a:xfrm>
              <a:off x="5638189" y="254154"/>
              <a:ext cx="1383637" cy="8517"/>
            </a:xfrm>
            <a:prstGeom prst="line">
              <a:avLst/>
            </a:prstGeom>
            <a:ln w="38100" cap="rnd">
              <a:solidFill>
                <a:srgbClr val="0D7BE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2" name="AutoShape 22"/>
            <p:cNvSpPr/>
            <p:nvPr/>
          </p:nvSpPr>
          <p:spPr>
            <a:xfrm>
              <a:off x="5613914" y="254154"/>
              <a:ext cx="8517" cy="677495"/>
            </a:xfrm>
            <a:prstGeom prst="line">
              <a:avLst/>
            </a:prstGeom>
            <a:ln w="38100" cap="rnd">
              <a:solidFill>
                <a:srgbClr val="0D7BE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3" name="AutoShape 23"/>
            <p:cNvSpPr/>
            <p:nvPr/>
          </p:nvSpPr>
          <p:spPr>
            <a:xfrm>
              <a:off x="336424" y="4862665"/>
              <a:ext cx="1383637" cy="8517"/>
            </a:xfrm>
            <a:prstGeom prst="line">
              <a:avLst/>
            </a:prstGeom>
            <a:ln w="38100" cap="rnd">
              <a:solidFill>
                <a:srgbClr val="0D7BE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4" name="AutoShape 24"/>
            <p:cNvSpPr/>
            <p:nvPr/>
          </p:nvSpPr>
          <p:spPr>
            <a:xfrm>
              <a:off x="1711544" y="4193687"/>
              <a:ext cx="8517" cy="677495"/>
            </a:xfrm>
            <a:prstGeom prst="line">
              <a:avLst/>
            </a:prstGeom>
            <a:ln w="38100" cap="rnd">
              <a:solidFill>
                <a:srgbClr val="0D7BE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5" name="AutoShape 25"/>
            <p:cNvSpPr/>
            <p:nvPr/>
          </p:nvSpPr>
          <p:spPr>
            <a:xfrm>
              <a:off x="5613914" y="4862665"/>
              <a:ext cx="1383637" cy="8517"/>
            </a:xfrm>
            <a:prstGeom prst="line">
              <a:avLst/>
            </a:prstGeom>
            <a:ln w="38100" cap="rnd">
              <a:solidFill>
                <a:srgbClr val="0D7BE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6" name="AutoShape 26"/>
            <p:cNvSpPr/>
            <p:nvPr/>
          </p:nvSpPr>
          <p:spPr>
            <a:xfrm>
              <a:off x="5626302" y="4193687"/>
              <a:ext cx="8517" cy="677495"/>
            </a:xfrm>
            <a:prstGeom prst="line">
              <a:avLst/>
            </a:prstGeom>
            <a:ln w="38100" cap="rnd">
              <a:solidFill>
                <a:srgbClr val="0D7BEF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27" name="Group 27"/>
            <p:cNvGrpSpPr/>
            <p:nvPr/>
          </p:nvGrpSpPr>
          <p:grpSpPr>
            <a:xfrm>
              <a:off x="6194" y="85718"/>
              <a:ext cx="334489" cy="334489"/>
              <a:chOff x="0" y="0"/>
              <a:chExt cx="389699" cy="389699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389636" cy="389636"/>
              </a:xfrm>
              <a:custGeom>
                <a:avLst/>
                <a:gdLst/>
                <a:ahLst/>
                <a:cxnLst/>
                <a:rect l="l" t="t" r="r" b="b"/>
                <a:pathLst>
                  <a:path w="389636" h="389636">
                    <a:moveTo>
                      <a:pt x="0" y="194818"/>
                    </a:moveTo>
                    <a:cubicBezTo>
                      <a:pt x="0" y="87249"/>
                      <a:pt x="87249" y="0"/>
                      <a:pt x="194818" y="0"/>
                    </a:cubicBezTo>
                    <a:cubicBezTo>
                      <a:pt x="302387" y="0"/>
                      <a:pt x="389636" y="87249"/>
                      <a:pt x="389636" y="194818"/>
                    </a:cubicBezTo>
                    <a:cubicBezTo>
                      <a:pt x="389636" y="302387"/>
                      <a:pt x="302514" y="389636"/>
                      <a:pt x="194818" y="389636"/>
                    </a:cubicBezTo>
                    <a:cubicBezTo>
                      <a:pt x="87122" y="389636"/>
                      <a:pt x="0" y="302514"/>
                      <a:pt x="0" y="194818"/>
                    </a:cubicBezTo>
                    <a:close/>
                  </a:path>
                </a:pathLst>
              </a:custGeom>
              <a:solidFill>
                <a:srgbClr val="0D7BEF"/>
              </a:solidFill>
            </p:spPr>
          </p:sp>
        </p:grpSp>
        <p:grpSp>
          <p:nvGrpSpPr>
            <p:cNvPr id="29" name="Group 29"/>
            <p:cNvGrpSpPr/>
            <p:nvPr/>
          </p:nvGrpSpPr>
          <p:grpSpPr>
            <a:xfrm>
              <a:off x="0" y="4694228"/>
              <a:ext cx="334489" cy="334489"/>
              <a:chOff x="0" y="0"/>
              <a:chExt cx="389699" cy="389699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389636" cy="389636"/>
              </a:xfrm>
              <a:custGeom>
                <a:avLst/>
                <a:gdLst/>
                <a:ahLst/>
                <a:cxnLst/>
                <a:rect l="l" t="t" r="r" b="b"/>
                <a:pathLst>
                  <a:path w="389636" h="389636">
                    <a:moveTo>
                      <a:pt x="0" y="194818"/>
                    </a:moveTo>
                    <a:cubicBezTo>
                      <a:pt x="0" y="87249"/>
                      <a:pt x="87249" y="0"/>
                      <a:pt x="194818" y="0"/>
                    </a:cubicBezTo>
                    <a:cubicBezTo>
                      <a:pt x="302387" y="0"/>
                      <a:pt x="389636" y="87249"/>
                      <a:pt x="389636" y="194818"/>
                    </a:cubicBezTo>
                    <a:cubicBezTo>
                      <a:pt x="389636" y="302387"/>
                      <a:pt x="302514" y="389636"/>
                      <a:pt x="194818" y="389636"/>
                    </a:cubicBezTo>
                    <a:cubicBezTo>
                      <a:pt x="87122" y="389636"/>
                      <a:pt x="0" y="302514"/>
                      <a:pt x="0" y="194818"/>
                    </a:cubicBezTo>
                    <a:close/>
                  </a:path>
                </a:pathLst>
              </a:custGeom>
              <a:solidFill>
                <a:srgbClr val="0D7BEF"/>
              </a:solidFill>
            </p:spPr>
          </p:sp>
        </p:grpSp>
        <p:grpSp>
          <p:nvGrpSpPr>
            <p:cNvPr id="31" name="Group 31"/>
            <p:cNvGrpSpPr/>
            <p:nvPr/>
          </p:nvGrpSpPr>
          <p:grpSpPr>
            <a:xfrm>
              <a:off x="7009050" y="77201"/>
              <a:ext cx="351523" cy="351523"/>
              <a:chOff x="0" y="0"/>
              <a:chExt cx="409545" cy="409545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12700" y="12700"/>
                <a:ext cx="389636" cy="389636"/>
              </a:xfrm>
              <a:custGeom>
                <a:avLst/>
                <a:gdLst/>
                <a:ahLst/>
                <a:cxnLst/>
                <a:rect l="l" t="t" r="r" b="b"/>
                <a:pathLst>
                  <a:path w="389636" h="389636">
                    <a:moveTo>
                      <a:pt x="0" y="194818"/>
                    </a:moveTo>
                    <a:cubicBezTo>
                      <a:pt x="0" y="87249"/>
                      <a:pt x="87249" y="0"/>
                      <a:pt x="194818" y="0"/>
                    </a:cubicBezTo>
                    <a:cubicBezTo>
                      <a:pt x="302387" y="0"/>
                      <a:pt x="389636" y="87249"/>
                      <a:pt x="389636" y="194818"/>
                    </a:cubicBezTo>
                    <a:cubicBezTo>
                      <a:pt x="389636" y="302387"/>
                      <a:pt x="302514" y="389636"/>
                      <a:pt x="194818" y="389636"/>
                    </a:cubicBezTo>
                    <a:cubicBezTo>
                      <a:pt x="87122" y="389636"/>
                      <a:pt x="0" y="302514"/>
                      <a:pt x="0" y="194818"/>
                    </a:cubicBezTo>
                    <a:close/>
                  </a:path>
                </a:pathLst>
              </a:custGeom>
              <a:solidFill>
                <a:srgbClr val="0D7BEF"/>
              </a:solidFill>
            </p:spPr>
          </p:sp>
          <p:sp>
            <p:nvSpPr>
              <p:cNvPr id="33" name="Freeform 33"/>
              <p:cNvSpPr/>
              <p:nvPr/>
            </p:nvSpPr>
            <p:spPr>
              <a:xfrm>
                <a:off x="0" y="0"/>
                <a:ext cx="415036" cy="415036"/>
              </a:xfrm>
              <a:custGeom>
                <a:avLst/>
                <a:gdLst/>
                <a:ahLst/>
                <a:cxnLst/>
                <a:rect l="l" t="t" r="r" b="b"/>
                <a:pathLst>
                  <a:path w="415036" h="415036">
                    <a:moveTo>
                      <a:pt x="0" y="207518"/>
                    </a:moveTo>
                    <a:cubicBezTo>
                      <a:pt x="0" y="92964"/>
                      <a:pt x="92964" y="0"/>
                      <a:pt x="207518" y="0"/>
                    </a:cubicBezTo>
                    <a:lnTo>
                      <a:pt x="207518" y="12700"/>
                    </a:lnTo>
                    <a:lnTo>
                      <a:pt x="207518" y="0"/>
                    </a:lnTo>
                    <a:cubicBezTo>
                      <a:pt x="322199" y="0"/>
                      <a:pt x="415036" y="92964"/>
                      <a:pt x="415036" y="207518"/>
                    </a:cubicBezTo>
                    <a:cubicBezTo>
                      <a:pt x="415036" y="322072"/>
                      <a:pt x="322199" y="415036"/>
                      <a:pt x="207518" y="415036"/>
                    </a:cubicBezTo>
                    <a:lnTo>
                      <a:pt x="207518" y="402336"/>
                    </a:lnTo>
                    <a:lnTo>
                      <a:pt x="207518" y="415036"/>
                    </a:lnTo>
                    <a:cubicBezTo>
                      <a:pt x="92964" y="415036"/>
                      <a:pt x="0" y="322199"/>
                      <a:pt x="0" y="207518"/>
                    </a:cubicBezTo>
                    <a:lnTo>
                      <a:pt x="12700" y="207518"/>
                    </a:lnTo>
                    <a:lnTo>
                      <a:pt x="23495" y="214249"/>
                    </a:lnTo>
                    <a:cubicBezTo>
                      <a:pt x="20447" y="219075"/>
                      <a:pt x="14732" y="221234"/>
                      <a:pt x="9271" y="219710"/>
                    </a:cubicBezTo>
                    <a:cubicBezTo>
                      <a:pt x="3810" y="218186"/>
                      <a:pt x="0" y="213233"/>
                      <a:pt x="0" y="207518"/>
                    </a:cubicBezTo>
                    <a:moveTo>
                      <a:pt x="25400" y="207518"/>
                    </a:moveTo>
                    <a:lnTo>
                      <a:pt x="12700" y="207518"/>
                    </a:lnTo>
                    <a:lnTo>
                      <a:pt x="1905" y="200787"/>
                    </a:lnTo>
                    <a:cubicBezTo>
                      <a:pt x="4953" y="195961"/>
                      <a:pt x="10668" y="193802"/>
                      <a:pt x="16129" y="195326"/>
                    </a:cubicBezTo>
                    <a:cubicBezTo>
                      <a:pt x="21590" y="196850"/>
                      <a:pt x="25273" y="201930"/>
                      <a:pt x="25273" y="207518"/>
                    </a:cubicBezTo>
                    <a:cubicBezTo>
                      <a:pt x="25273" y="308102"/>
                      <a:pt x="106807" y="389636"/>
                      <a:pt x="207391" y="389636"/>
                    </a:cubicBezTo>
                    <a:cubicBezTo>
                      <a:pt x="307975" y="389636"/>
                      <a:pt x="389509" y="308102"/>
                      <a:pt x="389509" y="207518"/>
                    </a:cubicBezTo>
                    <a:lnTo>
                      <a:pt x="402209" y="207518"/>
                    </a:lnTo>
                    <a:lnTo>
                      <a:pt x="389509" y="207518"/>
                    </a:lnTo>
                    <a:cubicBezTo>
                      <a:pt x="389636" y="106934"/>
                      <a:pt x="308102" y="25400"/>
                      <a:pt x="207518" y="25400"/>
                    </a:cubicBezTo>
                    <a:lnTo>
                      <a:pt x="207518" y="12700"/>
                    </a:lnTo>
                    <a:lnTo>
                      <a:pt x="207518" y="25400"/>
                    </a:lnTo>
                    <a:cubicBezTo>
                      <a:pt x="106934" y="25400"/>
                      <a:pt x="25400" y="106934"/>
                      <a:pt x="25400" y="207518"/>
                    </a:cubicBezTo>
                    <a:close/>
                  </a:path>
                </a:pathLst>
              </a:custGeom>
              <a:solidFill>
                <a:srgbClr val="EDEDED"/>
              </a:solidFill>
            </p:spPr>
          </p:sp>
        </p:grpSp>
        <p:grpSp>
          <p:nvGrpSpPr>
            <p:cNvPr id="34" name="Group 34"/>
            <p:cNvGrpSpPr/>
            <p:nvPr/>
          </p:nvGrpSpPr>
          <p:grpSpPr>
            <a:xfrm>
              <a:off x="6937680" y="4686713"/>
              <a:ext cx="351523" cy="351523"/>
              <a:chOff x="0" y="0"/>
              <a:chExt cx="409545" cy="409545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12700" y="12700"/>
                <a:ext cx="389636" cy="389636"/>
              </a:xfrm>
              <a:custGeom>
                <a:avLst/>
                <a:gdLst/>
                <a:ahLst/>
                <a:cxnLst/>
                <a:rect l="l" t="t" r="r" b="b"/>
                <a:pathLst>
                  <a:path w="389636" h="389636">
                    <a:moveTo>
                      <a:pt x="0" y="194818"/>
                    </a:moveTo>
                    <a:cubicBezTo>
                      <a:pt x="0" y="87249"/>
                      <a:pt x="87249" y="0"/>
                      <a:pt x="194818" y="0"/>
                    </a:cubicBezTo>
                    <a:cubicBezTo>
                      <a:pt x="302387" y="0"/>
                      <a:pt x="389636" y="87249"/>
                      <a:pt x="389636" y="194818"/>
                    </a:cubicBezTo>
                    <a:cubicBezTo>
                      <a:pt x="389636" y="302387"/>
                      <a:pt x="302514" y="389636"/>
                      <a:pt x="194818" y="389636"/>
                    </a:cubicBezTo>
                    <a:cubicBezTo>
                      <a:pt x="87122" y="389636"/>
                      <a:pt x="0" y="302514"/>
                      <a:pt x="0" y="194818"/>
                    </a:cubicBezTo>
                    <a:close/>
                  </a:path>
                </a:pathLst>
              </a:custGeom>
              <a:solidFill>
                <a:srgbClr val="0D7BEF"/>
              </a:solidFill>
            </p:spPr>
          </p:sp>
          <p:sp>
            <p:nvSpPr>
              <p:cNvPr id="36" name="Freeform 36"/>
              <p:cNvSpPr/>
              <p:nvPr/>
            </p:nvSpPr>
            <p:spPr>
              <a:xfrm>
                <a:off x="0" y="0"/>
                <a:ext cx="415036" cy="415036"/>
              </a:xfrm>
              <a:custGeom>
                <a:avLst/>
                <a:gdLst/>
                <a:ahLst/>
                <a:cxnLst/>
                <a:rect l="l" t="t" r="r" b="b"/>
                <a:pathLst>
                  <a:path w="415036" h="415036">
                    <a:moveTo>
                      <a:pt x="0" y="207518"/>
                    </a:moveTo>
                    <a:cubicBezTo>
                      <a:pt x="0" y="92964"/>
                      <a:pt x="92964" y="0"/>
                      <a:pt x="207518" y="0"/>
                    </a:cubicBezTo>
                    <a:lnTo>
                      <a:pt x="207518" y="12700"/>
                    </a:lnTo>
                    <a:lnTo>
                      <a:pt x="207518" y="0"/>
                    </a:lnTo>
                    <a:cubicBezTo>
                      <a:pt x="322199" y="0"/>
                      <a:pt x="415036" y="92964"/>
                      <a:pt x="415036" y="207518"/>
                    </a:cubicBezTo>
                    <a:cubicBezTo>
                      <a:pt x="415036" y="322072"/>
                      <a:pt x="322199" y="415036"/>
                      <a:pt x="207518" y="415036"/>
                    </a:cubicBezTo>
                    <a:lnTo>
                      <a:pt x="207518" y="402336"/>
                    </a:lnTo>
                    <a:lnTo>
                      <a:pt x="207518" y="415036"/>
                    </a:lnTo>
                    <a:cubicBezTo>
                      <a:pt x="92964" y="415036"/>
                      <a:pt x="0" y="322199"/>
                      <a:pt x="0" y="207518"/>
                    </a:cubicBezTo>
                    <a:lnTo>
                      <a:pt x="12700" y="207518"/>
                    </a:lnTo>
                    <a:lnTo>
                      <a:pt x="23495" y="214249"/>
                    </a:lnTo>
                    <a:cubicBezTo>
                      <a:pt x="20447" y="219075"/>
                      <a:pt x="14732" y="221234"/>
                      <a:pt x="9271" y="219710"/>
                    </a:cubicBezTo>
                    <a:cubicBezTo>
                      <a:pt x="3810" y="218186"/>
                      <a:pt x="0" y="213233"/>
                      <a:pt x="0" y="207518"/>
                    </a:cubicBezTo>
                    <a:moveTo>
                      <a:pt x="25400" y="207518"/>
                    </a:moveTo>
                    <a:lnTo>
                      <a:pt x="12700" y="207518"/>
                    </a:lnTo>
                    <a:lnTo>
                      <a:pt x="1905" y="200787"/>
                    </a:lnTo>
                    <a:cubicBezTo>
                      <a:pt x="4953" y="195961"/>
                      <a:pt x="10668" y="193802"/>
                      <a:pt x="16129" y="195326"/>
                    </a:cubicBezTo>
                    <a:cubicBezTo>
                      <a:pt x="21590" y="196850"/>
                      <a:pt x="25273" y="201930"/>
                      <a:pt x="25273" y="207518"/>
                    </a:cubicBezTo>
                    <a:cubicBezTo>
                      <a:pt x="25273" y="308102"/>
                      <a:pt x="106807" y="389636"/>
                      <a:pt x="207391" y="389636"/>
                    </a:cubicBezTo>
                    <a:cubicBezTo>
                      <a:pt x="307975" y="389636"/>
                      <a:pt x="389509" y="308102"/>
                      <a:pt x="389509" y="207518"/>
                    </a:cubicBezTo>
                    <a:lnTo>
                      <a:pt x="402209" y="207518"/>
                    </a:lnTo>
                    <a:lnTo>
                      <a:pt x="389509" y="207518"/>
                    </a:lnTo>
                    <a:cubicBezTo>
                      <a:pt x="389636" y="106934"/>
                      <a:pt x="308102" y="25400"/>
                      <a:pt x="207518" y="25400"/>
                    </a:cubicBezTo>
                    <a:lnTo>
                      <a:pt x="207518" y="12700"/>
                    </a:lnTo>
                    <a:lnTo>
                      <a:pt x="207518" y="25400"/>
                    </a:lnTo>
                    <a:cubicBezTo>
                      <a:pt x="106934" y="25400"/>
                      <a:pt x="25400" y="106934"/>
                      <a:pt x="25400" y="207518"/>
                    </a:cubicBezTo>
                    <a:close/>
                  </a:path>
                </a:pathLst>
              </a:custGeom>
              <a:solidFill>
                <a:srgbClr val="EDEDED"/>
              </a:solidFill>
            </p:spPr>
          </p:sp>
        </p:grpSp>
      </p:grpSp>
      <p:grpSp>
        <p:nvGrpSpPr>
          <p:cNvPr id="37" name="Group 37"/>
          <p:cNvGrpSpPr/>
          <p:nvPr/>
        </p:nvGrpSpPr>
        <p:grpSpPr>
          <a:xfrm>
            <a:off x="8429052" y="2081859"/>
            <a:ext cx="3304810" cy="1442639"/>
            <a:chOff x="0" y="9525"/>
            <a:chExt cx="6609619" cy="2885280"/>
          </a:xfrm>
        </p:grpSpPr>
        <p:sp>
          <p:nvSpPr>
            <p:cNvPr id="39" name="TextBox 39"/>
            <p:cNvSpPr txBox="1"/>
            <p:nvPr/>
          </p:nvSpPr>
          <p:spPr>
            <a:xfrm>
              <a:off x="0" y="1251148"/>
              <a:ext cx="6609619" cy="164365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2199"/>
                </a:lnSpc>
              </a:pPr>
              <a:r>
                <a:rPr lang="en-US" sz="1466" dirty="0">
                  <a:solidFill>
                    <a:srgbClr val="000000">
                      <a:alpha val="71765"/>
                    </a:srgbClr>
                  </a:solidFill>
                  <a:ea typeface="思源黑体"/>
                </a:rPr>
                <a:t>对受害者进行重复性的物理攻击。拳打脚踢、掌掴拍打、推撞绊倒、拉扯头发</a:t>
              </a:r>
              <a:r>
                <a:rPr lang="zh-CN" altLang="en-US" sz="1466" dirty="0">
                  <a:solidFill>
                    <a:srgbClr val="000000">
                      <a:alpha val="71765"/>
                    </a:srgbClr>
                  </a:solidFill>
                  <a:ea typeface="思源黑体"/>
                </a:rPr>
                <a:t>等。</a:t>
              </a:r>
              <a:endParaRPr lang="en-US" sz="1466" dirty="0">
                <a:solidFill>
                  <a:srgbClr val="000000">
                    <a:alpha val="71765"/>
                  </a:srgbClr>
                </a:solidFill>
                <a:ea typeface="思源黑体"/>
              </a:endParaRP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9525"/>
              <a:ext cx="6154297" cy="7829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99"/>
                </a:lnSpc>
              </a:pPr>
              <a:r>
                <a:rPr lang="en-US" sz="2666">
                  <a:solidFill>
                    <a:srgbClr val="0D7BEF"/>
                  </a:solidFill>
                  <a:ea typeface="思源黑体-超粗体 Bold"/>
                </a:rPr>
                <a:t>重复性的物理攻击</a:t>
              </a: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704850" y="4406361"/>
            <a:ext cx="3077149" cy="1164165"/>
            <a:chOff x="0" y="9525"/>
            <a:chExt cx="6154297" cy="2328332"/>
          </a:xfrm>
        </p:grpSpPr>
        <p:sp>
          <p:nvSpPr>
            <p:cNvPr id="43" name="TextBox 43"/>
            <p:cNvSpPr txBox="1"/>
            <p:nvPr/>
          </p:nvSpPr>
          <p:spPr>
            <a:xfrm>
              <a:off x="0" y="1251148"/>
              <a:ext cx="6154297" cy="10867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199"/>
                </a:lnSpc>
              </a:pPr>
              <a:r>
                <a:rPr lang="zh-CN" altLang="en-US" sz="1466" dirty="0">
                  <a:solidFill>
                    <a:srgbClr val="000000">
                      <a:alpha val="71765"/>
                    </a:srgbClr>
                  </a:solidFill>
                  <a:ea typeface="思源黑体"/>
                </a:rPr>
                <a:t>比如往受害者桌子上放虫子吓唬他</a:t>
              </a:r>
              <a:r>
                <a:rPr lang="en-US" altLang="zh-CN" sz="1466" dirty="0">
                  <a:solidFill>
                    <a:srgbClr val="000000">
                      <a:alpha val="71765"/>
                    </a:srgbClr>
                  </a:solidFill>
                  <a:ea typeface="思源黑体"/>
                </a:rPr>
                <a:t>/</a:t>
              </a:r>
              <a:r>
                <a:rPr lang="zh-CN" altLang="en-US" sz="1466" dirty="0">
                  <a:solidFill>
                    <a:srgbClr val="000000">
                      <a:alpha val="71765"/>
                    </a:srgbClr>
                  </a:solidFill>
                  <a:ea typeface="思源黑体"/>
                </a:rPr>
                <a:t>她，或者其他恶作剧。</a:t>
              </a:r>
              <a:endParaRPr lang="en-US" sz="1466" dirty="0">
                <a:solidFill>
                  <a:srgbClr val="000000">
                    <a:alpha val="71765"/>
                  </a:srgbClr>
                </a:solidFill>
                <a:ea typeface="思源黑体"/>
              </a:endParaRP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9525"/>
              <a:ext cx="6154297" cy="7922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99"/>
                </a:lnSpc>
              </a:pPr>
              <a:r>
                <a:rPr lang="zh-CN" altLang="en-US" sz="2666" dirty="0">
                  <a:solidFill>
                    <a:srgbClr val="0D7BEF"/>
                  </a:solidFill>
                  <a:ea typeface="思源黑体-超粗体 Bold"/>
                </a:rPr>
                <a:t>经常性的恶作剧</a:t>
              </a:r>
              <a:endParaRPr lang="en-US" sz="2666" dirty="0">
                <a:solidFill>
                  <a:srgbClr val="0D7BEF"/>
                </a:solidFill>
                <a:ea typeface="思源黑体-超粗体 Bold"/>
              </a:endParaRP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704850" y="2081859"/>
            <a:ext cx="3077149" cy="878382"/>
            <a:chOff x="0" y="9525"/>
            <a:chExt cx="6154297" cy="1756765"/>
          </a:xfrm>
        </p:grpSpPr>
        <p:sp>
          <p:nvSpPr>
            <p:cNvPr id="47" name="TextBox 47"/>
            <p:cNvSpPr txBox="1"/>
            <p:nvPr/>
          </p:nvSpPr>
          <p:spPr>
            <a:xfrm>
              <a:off x="0" y="1251148"/>
              <a:ext cx="6154297" cy="5151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199"/>
                </a:lnSpc>
              </a:pPr>
              <a:r>
                <a:rPr lang="en-US" sz="1466" dirty="0">
                  <a:solidFill>
                    <a:srgbClr val="000000">
                      <a:alpha val="71765"/>
                    </a:srgbClr>
                  </a:solidFill>
                  <a:ea typeface="思源黑体"/>
                </a:rPr>
                <a:t>指责受害者无用、侮辱其人格等。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0" y="9525"/>
              <a:ext cx="6154297" cy="7829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99"/>
                </a:lnSpc>
              </a:pPr>
              <a:r>
                <a:rPr lang="en-US" sz="2666" dirty="0">
                  <a:solidFill>
                    <a:srgbClr val="0D7BEF"/>
                  </a:solidFill>
                  <a:ea typeface="思源黑体-超粗体 Bold"/>
                </a:rPr>
                <a:t>叫受害者侮辱性绰号</a:t>
              </a:r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8429052" y="4406361"/>
            <a:ext cx="3077149" cy="1442639"/>
            <a:chOff x="0" y="9525"/>
            <a:chExt cx="6154297" cy="2885280"/>
          </a:xfrm>
        </p:grpSpPr>
        <p:sp>
          <p:nvSpPr>
            <p:cNvPr id="51" name="TextBox 51"/>
            <p:cNvSpPr txBox="1"/>
            <p:nvPr/>
          </p:nvSpPr>
          <p:spPr>
            <a:xfrm>
              <a:off x="0" y="1251148"/>
              <a:ext cx="6154297" cy="16436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199"/>
                </a:lnSpc>
              </a:pPr>
              <a:r>
                <a:rPr lang="en-US" sz="1466" dirty="0">
                  <a:solidFill>
                    <a:srgbClr val="000000">
                      <a:alpha val="71765"/>
                    </a:srgbClr>
                  </a:solidFill>
                  <a:ea typeface="思源黑体"/>
                </a:rPr>
                <a:t>干涉受害者的个人财产、教科书、衣裳等，损坏，或通过他们嘲笑受害者</a:t>
              </a:r>
              <a:r>
                <a:rPr lang="zh-CN" altLang="en-US" sz="1466" dirty="0">
                  <a:solidFill>
                    <a:srgbClr val="000000">
                      <a:alpha val="71765"/>
                    </a:srgbClr>
                  </a:solidFill>
                  <a:ea typeface="思源黑体"/>
                </a:rPr>
                <a:t>。</a:t>
              </a:r>
              <a:r>
                <a:rPr lang="en-US" sz="1466" dirty="0">
                  <a:solidFill>
                    <a:srgbClr val="000000">
                      <a:alpha val="71765"/>
                    </a:srgbClr>
                  </a:solidFill>
                  <a:ea typeface="思源黑体"/>
                </a:rPr>
                <a:t>。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0" y="9525"/>
              <a:ext cx="6154297" cy="7829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99"/>
                </a:lnSpc>
              </a:pPr>
              <a:r>
                <a:rPr lang="en-US" sz="2666" dirty="0">
                  <a:solidFill>
                    <a:srgbClr val="0D7BEF"/>
                  </a:solidFill>
                  <a:ea typeface="思源黑体-超粗体 Bold"/>
                </a:rPr>
                <a:t>干涉受害者</a:t>
              </a: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2463371" y="-5130371"/>
            <a:ext cx="17118741" cy="171187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0" y="5819017"/>
            <a:ext cx="12192000" cy="1248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124454" y="837192"/>
            <a:ext cx="1236581" cy="28328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704851" y="685801"/>
            <a:ext cx="5391149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840"/>
              </a:lnSpc>
            </a:pPr>
            <a:r>
              <a:rPr lang="en-US" sz="3200" spc="-1" dirty="0">
                <a:solidFill>
                  <a:srgbClr val="000000"/>
                </a:solidFill>
                <a:ea typeface="思源黑体-超粗体 Bold"/>
              </a:rPr>
              <a:t>校园欺凌的主要表现行为 </a:t>
            </a:r>
            <a:r>
              <a:rPr lang="zh-CN" altLang="en-US" sz="3200" spc="-1" dirty="0">
                <a:solidFill>
                  <a:srgbClr val="000000"/>
                </a:solidFill>
                <a:ea typeface="思源黑体-超粗体 Bold"/>
              </a:rPr>
              <a:t>（二）</a:t>
            </a:r>
            <a:endParaRPr lang="en-US" sz="3200" spc="-1" dirty="0">
              <a:solidFill>
                <a:srgbClr val="000000"/>
              </a:solidFill>
              <a:ea typeface="思源黑体-超粗体 Bold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059386">
            <a:off x="-1511713" y="-4766674"/>
            <a:ext cx="4886739" cy="638789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742744" y="5736650"/>
            <a:ext cx="916277" cy="70636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b="49792"/>
          <a:stretch>
            <a:fillRect/>
          </a:stretch>
        </p:blipFill>
        <p:spPr>
          <a:xfrm>
            <a:off x="-255588" y="3217676"/>
            <a:ext cx="722679" cy="279718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4255857" y="2309484"/>
            <a:ext cx="3680287" cy="2551025"/>
            <a:chOff x="0" y="0"/>
            <a:chExt cx="7360574" cy="5102050"/>
          </a:xfrm>
        </p:grpSpPr>
        <p:grpSp>
          <p:nvGrpSpPr>
            <p:cNvPr id="11" name="Group 11"/>
            <p:cNvGrpSpPr/>
            <p:nvPr/>
          </p:nvGrpSpPr>
          <p:grpSpPr>
            <a:xfrm>
              <a:off x="3828037" y="0"/>
              <a:ext cx="2408560" cy="2408556"/>
              <a:chOff x="0" y="0"/>
              <a:chExt cx="2806112" cy="2806107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2806065" cy="2806192"/>
              </a:xfrm>
              <a:custGeom>
                <a:avLst/>
                <a:gdLst/>
                <a:ahLst/>
                <a:cxnLst/>
                <a:rect l="l" t="t" r="r" b="b"/>
                <a:pathLst>
                  <a:path w="2806065" h="2806192">
                    <a:moveTo>
                      <a:pt x="0" y="0"/>
                    </a:moveTo>
                    <a:lnTo>
                      <a:pt x="138811" y="6985"/>
                    </a:lnTo>
                    <a:cubicBezTo>
                      <a:pt x="1541526" y="149479"/>
                      <a:pt x="2656713" y="1264666"/>
                      <a:pt x="2799080" y="2667381"/>
                    </a:cubicBezTo>
                    <a:lnTo>
                      <a:pt x="2806065" y="2806192"/>
                    </a:lnTo>
                    <a:lnTo>
                      <a:pt x="1891411" y="2806192"/>
                    </a:lnTo>
                    <a:lnTo>
                      <a:pt x="1888871" y="2755519"/>
                    </a:lnTo>
                    <a:cubicBezTo>
                      <a:pt x="1789049" y="1772793"/>
                      <a:pt x="1007872" y="991489"/>
                      <a:pt x="25146" y="891794"/>
                    </a:cubicBezTo>
                    <a:lnTo>
                      <a:pt x="0" y="8905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DCFF"/>
              </a:solidFill>
            </p:spPr>
          </p:sp>
        </p:grpSp>
        <p:grpSp>
          <p:nvGrpSpPr>
            <p:cNvPr id="13" name="Group 13"/>
            <p:cNvGrpSpPr/>
            <p:nvPr/>
          </p:nvGrpSpPr>
          <p:grpSpPr>
            <a:xfrm>
              <a:off x="1134547" y="0"/>
              <a:ext cx="2408554" cy="2408556"/>
              <a:chOff x="0" y="0"/>
              <a:chExt cx="2806105" cy="2806107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806065" cy="2806065"/>
              </a:xfrm>
              <a:custGeom>
                <a:avLst/>
                <a:gdLst/>
                <a:ahLst/>
                <a:cxnLst/>
                <a:rect l="l" t="t" r="r" b="b"/>
                <a:pathLst>
                  <a:path w="2806065" h="2806065">
                    <a:moveTo>
                      <a:pt x="2806065" y="0"/>
                    </a:moveTo>
                    <a:lnTo>
                      <a:pt x="2806065" y="888238"/>
                    </a:lnTo>
                    <a:lnTo>
                      <a:pt x="2736215" y="891794"/>
                    </a:lnTo>
                    <a:cubicBezTo>
                      <a:pt x="1753616" y="991489"/>
                      <a:pt x="972439" y="1772793"/>
                      <a:pt x="872617" y="2755392"/>
                    </a:cubicBezTo>
                    <a:lnTo>
                      <a:pt x="870077" y="2806065"/>
                    </a:lnTo>
                    <a:lnTo>
                      <a:pt x="0" y="2806065"/>
                    </a:lnTo>
                    <a:lnTo>
                      <a:pt x="6985" y="2667254"/>
                    </a:lnTo>
                    <a:cubicBezTo>
                      <a:pt x="149479" y="1264666"/>
                      <a:pt x="1264666" y="149479"/>
                      <a:pt x="2667381" y="6985"/>
                    </a:cubicBezTo>
                    <a:lnTo>
                      <a:pt x="2806065" y="0"/>
                    </a:lnTo>
                    <a:close/>
                  </a:path>
                </a:pathLst>
              </a:custGeom>
              <a:solidFill>
                <a:srgbClr val="0D7BEF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1134547" y="2693491"/>
              <a:ext cx="2408554" cy="2408558"/>
              <a:chOff x="0" y="0"/>
              <a:chExt cx="2806105" cy="280611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2806319" cy="2806192"/>
              </a:xfrm>
              <a:custGeom>
                <a:avLst/>
                <a:gdLst/>
                <a:ahLst/>
                <a:cxnLst/>
                <a:rect l="l" t="t" r="r" b="b"/>
                <a:pathLst>
                  <a:path w="2806319" h="2806192">
                    <a:moveTo>
                      <a:pt x="0" y="0"/>
                    </a:moveTo>
                    <a:lnTo>
                      <a:pt x="870458" y="0"/>
                    </a:lnTo>
                    <a:lnTo>
                      <a:pt x="872744" y="44323"/>
                    </a:lnTo>
                    <a:cubicBezTo>
                      <a:pt x="972566" y="1026922"/>
                      <a:pt x="1753743" y="1808226"/>
                      <a:pt x="2736469" y="1908048"/>
                    </a:cubicBezTo>
                    <a:lnTo>
                      <a:pt x="2806319" y="1911604"/>
                    </a:lnTo>
                    <a:lnTo>
                      <a:pt x="2806319" y="2806192"/>
                    </a:lnTo>
                    <a:lnTo>
                      <a:pt x="2667508" y="2799207"/>
                    </a:lnTo>
                    <a:cubicBezTo>
                      <a:pt x="1264666" y="2656586"/>
                      <a:pt x="149479" y="1541526"/>
                      <a:pt x="6985" y="13881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DCFF"/>
              </a:solidFill>
            </p:spPr>
          </p:sp>
        </p:grpSp>
        <p:grpSp>
          <p:nvGrpSpPr>
            <p:cNvPr id="17" name="Group 17"/>
            <p:cNvGrpSpPr/>
            <p:nvPr/>
          </p:nvGrpSpPr>
          <p:grpSpPr>
            <a:xfrm>
              <a:off x="3828037" y="2693491"/>
              <a:ext cx="2408560" cy="2408558"/>
              <a:chOff x="0" y="0"/>
              <a:chExt cx="2806112" cy="280611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2806065" cy="2806065"/>
              </a:xfrm>
              <a:custGeom>
                <a:avLst/>
                <a:gdLst/>
                <a:ahLst/>
                <a:cxnLst/>
                <a:rect l="l" t="t" r="r" b="b"/>
                <a:pathLst>
                  <a:path w="2806065" h="2806065">
                    <a:moveTo>
                      <a:pt x="1891030" y="0"/>
                    </a:moveTo>
                    <a:lnTo>
                      <a:pt x="2806065" y="0"/>
                    </a:lnTo>
                    <a:lnTo>
                      <a:pt x="2799080" y="138811"/>
                    </a:lnTo>
                    <a:cubicBezTo>
                      <a:pt x="2656713" y="1541526"/>
                      <a:pt x="1541526" y="2656586"/>
                      <a:pt x="138811" y="2799080"/>
                    </a:cubicBezTo>
                    <a:lnTo>
                      <a:pt x="0" y="2806065"/>
                    </a:lnTo>
                    <a:lnTo>
                      <a:pt x="0" y="1909191"/>
                    </a:lnTo>
                    <a:lnTo>
                      <a:pt x="25146" y="1907921"/>
                    </a:lnTo>
                    <a:cubicBezTo>
                      <a:pt x="1007872" y="1808226"/>
                      <a:pt x="1789049" y="1026922"/>
                      <a:pt x="1888871" y="44323"/>
                    </a:cubicBezTo>
                    <a:lnTo>
                      <a:pt x="1891030" y="0"/>
                    </a:lnTo>
                    <a:close/>
                  </a:path>
                </a:pathLst>
              </a:custGeom>
              <a:solidFill>
                <a:srgbClr val="0D7BEF"/>
              </a:solidFill>
            </p:spPr>
          </p:sp>
        </p:grpSp>
        <p:sp>
          <p:nvSpPr>
            <p:cNvPr id="19" name="AutoShape 19"/>
            <p:cNvSpPr/>
            <p:nvPr/>
          </p:nvSpPr>
          <p:spPr>
            <a:xfrm>
              <a:off x="336424" y="254154"/>
              <a:ext cx="1383637" cy="8517"/>
            </a:xfrm>
            <a:prstGeom prst="line">
              <a:avLst/>
            </a:prstGeom>
            <a:ln w="38100" cap="rnd">
              <a:solidFill>
                <a:srgbClr val="0D7BE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0" name="AutoShape 20"/>
            <p:cNvSpPr/>
            <p:nvPr/>
          </p:nvSpPr>
          <p:spPr>
            <a:xfrm>
              <a:off x="1711544" y="254154"/>
              <a:ext cx="8517" cy="677495"/>
            </a:xfrm>
            <a:prstGeom prst="line">
              <a:avLst/>
            </a:prstGeom>
            <a:ln w="38100" cap="rnd">
              <a:solidFill>
                <a:srgbClr val="0D7BE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1" name="AutoShape 21"/>
            <p:cNvSpPr/>
            <p:nvPr/>
          </p:nvSpPr>
          <p:spPr>
            <a:xfrm>
              <a:off x="5638189" y="254154"/>
              <a:ext cx="1383637" cy="8517"/>
            </a:xfrm>
            <a:prstGeom prst="line">
              <a:avLst/>
            </a:prstGeom>
            <a:ln w="38100" cap="rnd">
              <a:solidFill>
                <a:srgbClr val="0D7BE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2" name="AutoShape 22"/>
            <p:cNvSpPr/>
            <p:nvPr/>
          </p:nvSpPr>
          <p:spPr>
            <a:xfrm>
              <a:off x="5613914" y="254154"/>
              <a:ext cx="8517" cy="677495"/>
            </a:xfrm>
            <a:prstGeom prst="line">
              <a:avLst/>
            </a:prstGeom>
            <a:ln w="38100" cap="rnd">
              <a:solidFill>
                <a:srgbClr val="0D7BE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3" name="AutoShape 23"/>
            <p:cNvSpPr/>
            <p:nvPr/>
          </p:nvSpPr>
          <p:spPr>
            <a:xfrm>
              <a:off x="336424" y="4862665"/>
              <a:ext cx="1383637" cy="8517"/>
            </a:xfrm>
            <a:prstGeom prst="line">
              <a:avLst/>
            </a:prstGeom>
            <a:ln w="38100" cap="rnd">
              <a:solidFill>
                <a:srgbClr val="0D7BE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4" name="AutoShape 24"/>
            <p:cNvSpPr/>
            <p:nvPr/>
          </p:nvSpPr>
          <p:spPr>
            <a:xfrm>
              <a:off x="1711544" y="4193687"/>
              <a:ext cx="8517" cy="677495"/>
            </a:xfrm>
            <a:prstGeom prst="line">
              <a:avLst/>
            </a:prstGeom>
            <a:ln w="38100" cap="rnd">
              <a:solidFill>
                <a:srgbClr val="0D7BE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5" name="AutoShape 25"/>
            <p:cNvSpPr/>
            <p:nvPr/>
          </p:nvSpPr>
          <p:spPr>
            <a:xfrm>
              <a:off x="5613914" y="4862665"/>
              <a:ext cx="1383637" cy="8517"/>
            </a:xfrm>
            <a:prstGeom prst="line">
              <a:avLst/>
            </a:prstGeom>
            <a:ln w="38100" cap="rnd">
              <a:solidFill>
                <a:srgbClr val="0D7BE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6" name="AutoShape 26"/>
            <p:cNvSpPr/>
            <p:nvPr/>
          </p:nvSpPr>
          <p:spPr>
            <a:xfrm>
              <a:off x="5626302" y="4193687"/>
              <a:ext cx="8517" cy="677495"/>
            </a:xfrm>
            <a:prstGeom prst="line">
              <a:avLst/>
            </a:prstGeom>
            <a:ln w="38100" cap="rnd">
              <a:solidFill>
                <a:srgbClr val="0D7BEF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27" name="Group 27"/>
            <p:cNvGrpSpPr/>
            <p:nvPr/>
          </p:nvGrpSpPr>
          <p:grpSpPr>
            <a:xfrm>
              <a:off x="6194" y="85718"/>
              <a:ext cx="334489" cy="334489"/>
              <a:chOff x="0" y="0"/>
              <a:chExt cx="389699" cy="389699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389636" cy="389636"/>
              </a:xfrm>
              <a:custGeom>
                <a:avLst/>
                <a:gdLst/>
                <a:ahLst/>
                <a:cxnLst/>
                <a:rect l="l" t="t" r="r" b="b"/>
                <a:pathLst>
                  <a:path w="389636" h="389636">
                    <a:moveTo>
                      <a:pt x="0" y="194818"/>
                    </a:moveTo>
                    <a:cubicBezTo>
                      <a:pt x="0" y="87249"/>
                      <a:pt x="87249" y="0"/>
                      <a:pt x="194818" y="0"/>
                    </a:cubicBezTo>
                    <a:cubicBezTo>
                      <a:pt x="302387" y="0"/>
                      <a:pt x="389636" y="87249"/>
                      <a:pt x="389636" y="194818"/>
                    </a:cubicBezTo>
                    <a:cubicBezTo>
                      <a:pt x="389636" y="302387"/>
                      <a:pt x="302514" y="389636"/>
                      <a:pt x="194818" y="389636"/>
                    </a:cubicBezTo>
                    <a:cubicBezTo>
                      <a:pt x="87122" y="389636"/>
                      <a:pt x="0" y="302514"/>
                      <a:pt x="0" y="194818"/>
                    </a:cubicBezTo>
                    <a:close/>
                  </a:path>
                </a:pathLst>
              </a:custGeom>
              <a:solidFill>
                <a:srgbClr val="0D7BEF"/>
              </a:solidFill>
            </p:spPr>
          </p:sp>
        </p:grpSp>
        <p:grpSp>
          <p:nvGrpSpPr>
            <p:cNvPr id="29" name="Group 29"/>
            <p:cNvGrpSpPr/>
            <p:nvPr/>
          </p:nvGrpSpPr>
          <p:grpSpPr>
            <a:xfrm>
              <a:off x="0" y="4694228"/>
              <a:ext cx="334489" cy="334489"/>
              <a:chOff x="0" y="0"/>
              <a:chExt cx="389699" cy="389699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389636" cy="389636"/>
              </a:xfrm>
              <a:custGeom>
                <a:avLst/>
                <a:gdLst/>
                <a:ahLst/>
                <a:cxnLst/>
                <a:rect l="l" t="t" r="r" b="b"/>
                <a:pathLst>
                  <a:path w="389636" h="389636">
                    <a:moveTo>
                      <a:pt x="0" y="194818"/>
                    </a:moveTo>
                    <a:cubicBezTo>
                      <a:pt x="0" y="87249"/>
                      <a:pt x="87249" y="0"/>
                      <a:pt x="194818" y="0"/>
                    </a:cubicBezTo>
                    <a:cubicBezTo>
                      <a:pt x="302387" y="0"/>
                      <a:pt x="389636" y="87249"/>
                      <a:pt x="389636" y="194818"/>
                    </a:cubicBezTo>
                    <a:cubicBezTo>
                      <a:pt x="389636" y="302387"/>
                      <a:pt x="302514" y="389636"/>
                      <a:pt x="194818" y="389636"/>
                    </a:cubicBezTo>
                    <a:cubicBezTo>
                      <a:pt x="87122" y="389636"/>
                      <a:pt x="0" y="302514"/>
                      <a:pt x="0" y="194818"/>
                    </a:cubicBezTo>
                    <a:close/>
                  </a:path>
                </a:pathLst>
              </a:custGeom>
              <a:solidFill>
                <a:srgbClr val="0D7BEF"/>
              </a:solidFill>
            </p:spPr>
          </p:sp>
        </p:grpSp>
        <p:grpSp>
          <p:nvGrpSpPr>
            <p:cNvPr id="31" name="Group 31"/>
            <p:cNvGrpSpPr/>
            <p:nvPr/>
          </p:nvGrpSpPr>
          <p:grpSpPr>
            <a:xfrm>
              <a:off x="7009050" y="77201"/>
              <a:ext cx="351523" cy="351523"/>
              <a:chOff x="0" y="0"/>
              <a:chExt cx="409545" cy="409545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12700" y="12700"/>
                <a:ext cx="389636" cy="389636"/>
              </a:xfrm>
              <a:custGeom>
                <a:avLst/>
                <a:gdLst/>
                <a:ahLst/>
                <a:cxnLst/>
                <a:rect l="l" t="t" r="r" b="b"/>
                <a:pathLst>
                  <a:path w="389636" h="389636">
                    <a:moveTo>
                      <a:pt x="0" y="194818"/>
                    </a:moveTo>
                    <a:cubicBezTo>
                      <a:pt x="0" y="87249"/>
                      <a:pt x="87249" y="0"/>
                      <a:pt x="194818" y="0"/>
                    </a:cubicBezTo>
                    <a:cubicBezTo>
                      <a:pt x="302387" y="0"/>
                      <a:pt x="389636" y="87249"/>
                      <a:pt x="389636" y="194818"/>
                    </a:cubicBezTo>
                    <a:cubicBezTo>
                      <a:pt x="389636" y="302387"/>
                      <a:pt x="302514" y="389636"/>
                      <a:pt x="194818" y="389636"/>
                    </a:cubicBezTo>
                    <a:cubicBezTo>
                      <a:pt x="87122" y="389636"/>
                      <a:pt x="0" y="302514"/>
                      <a:pt x="0" y="194818"/>
                    </a:cubicBezTo>
                    <a:close/>
                  </a:path>
                </a:pathLst>
              </a:custGeom>
              <a:solidFill>
                <a:srgbClr val="0D7BEF"/>
              </a:solidFill>
            </p:spPr>
          </p:sp>
          <p:sp>
            <p:nvSpPr>
              <p:cNvPr id="33" name="Freeform 33"/>
              <p:cNvSpPr/>
              <p:nvPr/>
            </p:nvSpPr>
            <p:spPr>
              <a:xfrm>
                <a:off x="0" y="0"/>
                <a:ext cx="415036" cy="415036"/>
              </a:xfrm>
              <a:custGeom>
                <a:avLst/>
                <a:gdLst/>
                <a:ahLst/>
                <a:cxnLst/>
                <a:rect l="l" t="t" r="r" b="b"/>
                <a:pathLst>
                  <a:path w="415036" h="415036">
                    <a:moveTo>
                      <a:pt x="0" y="207518"/>
                    </a:moveTo>
                    <a:cubicBezTo>
                      <a:pt x="0" y="92964"/>
                      <a:pt x="92964" y="0"/>
                      <a:pt x="207518" y="0"/>
                    </a:cubicBezTo>
                    <a:lnTo>
                      <a:pt x="207518" y="12700"/>
                    </a:lnTo>
                    <a:lnTo>
                      <a:pt x="207518" y="0"/>
                    </a:lnTo>
                    <a:cubicBezTo>
                      <a:pt x="322199" y="0"/>
                      <a:pt x="415036" y="92964"/>
                      <a:pt x="415036" y="207518"/>
                    </a:cubicBezTo>
                    <a:cubicBezTo>
                      <a:pt x="415036" y="322072"/>
                      <a:pt x="322199" y="415036"/>
                      <a:pt x="207518" y="415036"/>
                    </a:cubicBezTo>
                    <a:lnTo>
                      <a:pt x="207518" y="402336"/>
                    </a:lnTo>
                    <a:lnTo>
                      <a:pt x="207518" y="415036"/>
                    </a:lnTo>
                    <a:cubicBezTo>
                      <a:pt x="92964" y="415036"/>
                      <a:pt x="0" y="322199"/>
                      <a:pt x="0" y="207518"/>
                    </a:cubicBezTo>
                    <a:lnTo>
                      <a:pt x="12700" y="207518"/>
                    </a:lnTo>
                    <a:lnTo>
                      <a:pt x="23495" y="214249"/>
                    </a:lnTo>
                    <a:cubicBezTo>
                      <a:pt x="20447" y="219075"/>
                      <a:pt x="14732" y="221234"/>
                      <a:pt x="9271" y="219710"/>
                    </a:cubicBezTo>
                    <a:cubicBezTo>
                      <a:pt x="3810" y="218186"/>
                      <a:pt x="0" y="213233"/>
                      <a:pt x="0" y="207518"/>
                    </a:cubicBezTo>
                    <a:moveTo>
                      <a:pt x="25400" y="207518"/>
                    </a:moveTo>
                    <a:lnTo>
                      <a:pt x="12700" y="207518"/>
                    </a:lnTo>
                    <a:lnTo>
                      <a:pt x="1905" y="200787"/>
                    </a:lnTo>
                    <a:cubicBezTo>
                      <a:pt x="4953" y="195961"/>
                      <a:pt x="10668" y="193802"/>
                      <a:pt x="16129" y="195326"/>
                    </a:cubicBezTo>
                    <a:cubicBezTo>
                      <a:pt x="21590" y="196850"/>
                      <a:pt x="25273" y="201930"/>
                      <a:pt x="25273" y="207518"/>
                    </a:cubicBezTo>
                    <a:cubicBezTo>
                      <a:pt x="25273" y="308102"/>
                      <a:pt x="106807" y="389636"/>
                      <a:pt x="207391" y="389636"/>
                    </a:cubicBezTo>
                    <a:cubicBezTo>
                      <a:pt x="307975" y="389636"/>
                      <a:pt x="389509" y="308102"/>
                      <a:pt x="389509" y="207518"/>
                    </a:cubicBezTo>
                    <a:lnTo>
                      <a:pt x="402209" y="207518"/>
                    </a:lnTo>
                    <a:lnTo>
                      <a:pt x="389509" y="207518"/>
                    </a:lnTo>
                    <a:cubicBezTo>
                      <a:pt x="389636" y="106934"/>
                      <a:pt x="308102" y="25400"/>
                      <a:pt x="207518" y="25400"/>
                    </a:cubicBezTo>
                    <a:lnTo>
                      <a:pt x="207518" y="12700"/>
                    </a:lnTo>
                    <a:lnTo>
                      <a:pt x="207518" y="25400"/>
                    </a:lnTo>
                    <a:cubicBezTo>
                      <a:pt x="106934" y="25400"/>
                      <a:pt x="25400" y="106934"/>
                      <a:pt x="25400" y="207518"/>
                    </a:cubicBezTo>
                    <a:close/>
                  </a:path>
                </a:pathLst>
              </a:custGeom>
              <a:solidFill>
                <a:srgbClr val="EDEDED"/>
              </a:solidFill>
            </p:spPr>
          </p:sp>
        </p:grpSp>
        <p:grpSp>
          <p:nvGrpSpPr>
            <p:cNvPr id="34" name="Group 34"/>
            <p:cNvGrpSpPr/>
            <p:nvPr/>
          </p:nvGrpSpPr>
          <p:grpSpPr>
            <a:xfrm>
              <a:off x="6937680" y="4686713"/>
              <a:ext cx="351523" cy="351523"/>
              <a:chOff x="0" y="0"/>
              <a:chExt cx="409545" cy="409545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12700" y="12700"/>
                <a:ext cx="389636" cy="389636"/>
              </a:xfrm>
              <a:custGeom>
                <a:avLst/>
                <a:gdLst/>
                <a:ahLst/>
                <a:cxnLst/>
                <a:rect l="l" t="t" r="r" b="b"/>
                <a:pathLst>
                  <a:path w="389636" h="389636">
                    <a:moveTo>
                      <a:pt x="0" y="194818"/>
                    </a:moveTo>
                    <a:cubicBezTo>
                      <a:pt x="0" y="87249"/>
                      <a:pt x="87249" y="0"/>
                      <a:pt x="194818" y="0"/>
                    </a:cubicBezTo>
                    <a:cubicBezTo>
                      <a:pt x="302387" y="0"/>
                      <a:pt x="389636" y="87249"/>
                      <a:pt x="389636" y="194818"/>
                    </a:cubicBezTo>
                    <a:cubicBezTo>
                      <a:pt x="389636" y="302387"/>
                      <a:pt x="302514" y="389636"/>
                      <a:pt x="194818" y="389636"/>
                    </a:cubicBezTo>
                    <a:cubicBezTo>
                      <a:pt x="87122" y="389636"/>
                      <a:pt x="0" y="302514"/>
                      <a:pt x="0" y="194818"/>
                    </a:cubicBezTo>
                    <a:close/>
                  </a:path>
                </a:pathLst>
              </a:custGeom>
              <a:solidFill>
                <a:srgbClr val="0D7BEF"/>
              </a:solidFill>
            </p:spPr>
          </p:sp>
          <p:sp>
            <p:nvSpPr>
              <p:cNvPr id="36" name="Freeform 36"/>
              <p:cNvSpPr/>
              <p:nvPr/>
            </p:nvSpPr>
            <p:spPr>
              <a:xfrm>
                <a:off x="0" y="0"/>
                <a:ext cx="415036" cy="415036"/>
              </a:xfrm>
              <a:custGeom>
                <a:avLst/>
                <a:gdLst/>
                <a:ahLst/>
                <a:cxnLst/>
                <a:rect l="l" t="t" r="r" b="b"/>
                <a:pathLst>
                  <a:path w="415036" h="415036">
                    <a:moveTo>
                      <a:pt x="0" y="207518"/>
                    </a:moveTo>
                    <a:cubicBezTo>
                      <a:pt x="0" y="92964"/>
                      <a:pt x="92964" y="0"/>
                      <a:pt x="207518" y="0"/>
                    </a:cubicBezTo>
                    <a:lnTo>
                      <a:pt x="207518" y="12700"/>
                    </a:lnTo>
                    <a:lnTo>
                      <a:pt x="207518" y="0"/>
                    </a:lnTo>
                    <a:cubicBezTo>
                      <a:pt x="322199" y="0"/>
                      <a:pt x="415036" y="92964"/>
                      <a:pt x="415036" y="207518"/>
                    </a:cubicBezTo>
                    <a:cubicBezTo>
                      <a:pt x="415036" y="322072"/>
                      <a:pt x="322199" y="415036"/>
                      <a:pt x="207518" y="415036"/>
                    </a:cubicBezTo>
                    <a:lnTo>
                      <a:pt x="207518" y="402336"/>
                    </a:lnTo>
                    <a:lnTo>
                      <a:pt x="207518" y="415036"/>
                    </a:lnTo>
                    <a:cubicBezTo>
                      <a:pt x="92964" y="415036"/>
                      <a:pt x="0" y="322199"/>
                      <a:pt x="0" y="207518"/>
                    </a:cubicBezTo>
                    <a:lnTo>
                      <a:pt x="12700" y="207518"/>
                    </a:lnTo>
                    <a:lnTo>
                      <a:pt x="23495" y="214249"/>
                    </a:lnTo>
                    <a:cubicBezTo>
                      <a:pt x="20447" y="219075"/>
                      <a:pt x="14732" y="221234"/>
                      <a:pt x="9271" y="219710"/>
                    </a:cubicBezTo>
                    <a:cubicBezTo>
                      <a:pt x="3810" y="218186"/>
                      <a:pt x="0" y="213233"/>
                      <a:pt x="0" y="207518"/>
                    </a:cubicBezTo>
                    <a:moveTo>
                      <a:pt x="25400" y="207518"/>
                    </a:moveTo>
                    <a:lnTo>
                      <a:pt x="12700" y="207518"/>
                    </a:lnTo>
                    <a:lnTo>
                      <a:pt x="1905" y="200787"/>
                    </a:lnTo>
                    <a:cubicBezTo>
                      <a:pt x="4953" y="195961"/>
                      <a:pt x="10668" y="193802"/>
                      <a:pt x="16129" y="195326"/>
                    </a:cubicBezTo>
                    <a:cubicBezTo>
                      <a:pt x="21590" y="196850"/>
                      <a:pt x="25273" y="201930"/>
                      <a:pt x="25273" y="207518"/>
                    </a:cubicBezTo>
                    <a:cubicBezTo>
                      <a:pt x="25273" y="308102"/>
                      <a:pt x="106807" y="389636"/>
                      <a:pt x="207391" y="389636"/>
                    </a:cubicBezTo>
                    <a:cubicBezTo>
                      <a:pt x="307975" y="389636"/>
                      <a:pt x="389509" y="308102"/>
                      <a:pt x="389509" y="207518"/>
                    </a:cubicBezTo>
                    <a:lnTo>
                      <a:pt x="402209" y="207518"/>
                    </a:lnTo>
                    <a:lnTo>
                      <a:pt x="389509" y="207518"/>
                    </a:lnTo>
                    <a:cubicBezTo>
                      <a:pt x="389636" y="106934"/>
                      <a:pt x="308102" y="25400"/>
                      <a:pt x="207518" y="25400"/>
                    </a:cubicBezTo>
                    <a:lnTo>
                      <a:pt x="207518" y="12700"/>
                    </a:lnTo>
                    <a:lnTo>
                      <a:pt x="207518" y="25400"/>
                    </a:lnTo>
                    <a:cubicBezTo>
                      <a:pt x="106934" y="25400"/>
                      <a:pt x="25400" y="106934"/>
                      <a:pt x="25400" y="207518"/>
                    </a:cubicBezTo>
                    <a:close/>
                  </a:path>
                </a:pathLst>
              </a:custGeom>
              <a:solidFill>
                <a:srgbClr val="EDEDED"/>
              </a:solidFill>
            </p:spPr>
          </p:sp>
        </p:grpSp>
      </p:grpSp>
      <p:grpSp>
        <p:nvGrpSpPr>
          <p:cNvPr id="37" name="Group 37"/>
          <p:cNvGrpSpPr/>
          <p:nvPr/>
        </p:nvGrpSpPr>
        <p:grpSpPr>
          <a:xfrm>
            <a:off x="8429052" y="2081859"/>
            <a:ext cx="3077149" cy="1442639"/>
            <a:chOff x="0" y="9525"/>
            <a:chExt cx="6154297" cy="2885280"/>
          </a:xfrm>
        </p:grpSpPr>
        <p:sp>
          <p:nvSpPr>
            <p:cNvPr id="39" name="TextBox 39"/>
            <p:cNvSpPr txBox="1"/>
            <p:nvPr/>
          </p:nvSpPr>
          <p:spPr>
            <a:xfrm>
              <a:off x="0" y="1251148"/>
              <a:ext cx="6154297" cy="16436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199"/>
                </a:lnSpc>
              </a:pPr>
              <a:r>
                <a:rPr lang="en-US" sz="1466" dirty="0">
                  <a:solidFill>
                    <a:srgbClr val="000000">
                      <a:alpha val="71765"/>
                    </a:srgbClr>
                  </a:solidFill>
                  <a:ea typeface="思源黑体"/>
                </a:rPr>
                <a:t>中伤、讥讽、贬抑评论受害者的体貌、宗教、种族、收入水平、家人或其他</a:t>
              </a:r>
              <a:r>
                <a:rPr lang="zh-CN" altLang="en-US" sz="1466" dirty="0">
                  <a:solidFill>
                    <a:srgbClr val="000000">
                      <a:alpha val="71765"/>
                    </a:srgbClr>
                  </a:solidFill>
                  <a:ea typeface="思源黑体"/>
                </a:rPr>
                <a:t>。</a:t>
              </a:r>
              <a:endParaRPr lang="en-US" sz="1466" dirty="0">
                <a:solidFill>
                  <a:srgbClr val="000000">
                    <a:alpha val="71765"/>
                  </a:srgbClr>
                </a:solidFill>
                <a:ea typeface="思源黑体"/>
              </a:endParaRP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9525"/>
              <a:ext cx="6154297" cy="7829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99"/>
                </a:lnSpc>
              </a:pPr>
              <a:r>
                <a:rPr lang="en-US" sz="2666" dirty="0">
                  <a:solidFill>
                    <a:srgbClr val="0D7BEF"/>
                  </a:solidFill>
                  <a:ea typeface="思源黑体-超粗体 Bold"/>
                </a:rPr>
                <a:t>贬抑评论受害者</a:t>
              </a: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704850" y="4406360"/>
            <a:ext cx="3077149" cy="878382"/>
            <a:chOff x="0" y="9525"/>
            <a:chExt cx="6154297" cy="1756765"/>
          </a:xfrm>
        </p:grpSpPr>
        <p:sp>
          <p:nvSpPr>
            <p:cNvPr id="43" name="TextBox 43"/>
            <p:cNvSpPr txBox="1"/>
            <p:nvPr/>
          </p:nvSpPr>
          <p:spPr>
            <a:xfrm>
              <a:off x="0" y="1251148"/>
              <a:ext cx="6154297" cy="5151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199"/>
                </a:lnSpc>
              </a:pPr>
              <a:r>
                <a:rPr lang="en-US" sz="1466" dirty="0">
                  <a:solidFill>
                    <a:srgbClr val="000000">
                      <a:alpha val="71765"/>
                    </a:srgbClr>
                  </a:solidFill>
                  <a:ea typeface="思源黑体"/>
                </a:rPr>
                <a:t>孤立、排挤受害者。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9525"/>
              <a:ext cx="6154297" cy="7829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99"/>
                </a:lnSpc>
              </a:pPr>
              <a:r>
                <a:rPr lang="en-US" sz="2666">
                  <a:solidFill>
                    <a:srgbClr val="0D7BEF"/>
                  </a:solidFill>
                  <a:ea typeface="思源黑体-超粗体 Bold"/>
                </a:rPr>
                <a:t>分派系结党</a:t>
              </a: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704850" y="2081859"/>
            <a:ext cx="3077149" cy="1442639"/>
            <a:chOff x="0" y="9525"/>
            <a:chExt cx="6154297" cy="2885280"/>
          </a:xfrm>
        </p:grpSpPr>
        <p:sp>
          <p:nvSpPr>
            <p:cNvPr id="47" name="TextBox 47"/>
            <p:cNvSpPr txBox="1"/>
            <p:nvPr/>
          </p:nvSpPr>
          <p:spPr>
            <a:xfrm>
              <a:off x="0" y="1251148"/>
              <a:ext cx="6154297" cy="16436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199"/>
                </a:lnSpc>
              </a:pPr>
              <a:r>
                <a:rPr lang="en-US" sz="1466">
                  <a:solidFill>
                    <a:srgbClr val="000000">
                      <a:alpha val="71765"/>
                    </a:srgbClr>
                  </a:solidFill>
                  <a:ea typeface="思源黑体"/>
                </a:rPr>
                <a:t>传播关于受害者的消极谣言和闲话。  恐吓、威迫受害者做他或她不想要做的，威胁受害者跟随命令。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0" y="9525"/>
              <a:ext cx="6154297" cy="7829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99"/>
                </a:lnSpc>
              </a:pPr>
              <a:r>
                <a:rPr lang="en-US" sz="2666">
                  <a:solidFill>
                    <a:srgbClr val="0D7BEF"/>
                  </a:solidFill>
                  <a:ea typeface="思源黑体-超粗体 Bold"/>
                </a:rPr>
                <a:t>传播受害者的闲话</a:t>
              </a:r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8429052" y="4406360"/>
            <a:ext cx="3077149" cy="1160511"/>
            <a:chOff x="0" y="9525"/>
            <a:chExt cx="6154297" cy="2321024"/>
          </a:xfrm>
        </p:grpSpPr>
        <p:sp>
          <p:nvSpPr>
            <p:cNvPr id="51" name="TextBox 51"/>
            <p:cNvSpPr txBox="1"/>
            <p:nvPr/>
          </p:nvSpPr>
          <p:spPr>
            <a:xfrm>
              <a:off x="0" y="1251148"/>
              <a:ext cx="5863965" cy="107940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2199"/>
                </a:lnSpc>
              </a:pPr>
              <a:r>
                <a:rPr lang="en-US" sz="1466" dirty="0">
                  <a:solidFill>
                    <a:srgbClr val="000000">
                      <a:alpha val="71765"/>
                    </a:srgbClr>
                  </a:solidFill>
                  <a:ea typeface="思源黑体"/>
                </a:rPr>
                <a:t>即在</a:t>
              </a:r>
              <a:r>
                <a:rPr lang="zh-CN" altLang="en-US" sz="1466" dirty="0">
                  <a:solidFill>
                    <a:srgbClr val="000000">
                      <a:alpha val="71765"/>
                    </a:srgbClr>
                  </a:solidFill>
                  <a:ea typeface="思源黑体"/>
                </a:rPr>
                <a:t>网络</a:t>
              </a:r>
              <a:r>
                <a:rPr lang="en-US" sz="1466" dirty="0">
                  <a:solidFill>
                    <a:srgbClr val="000000">
                      <a:alpha val="71765"/>
                    </a:srgbClr>
                  </a:solidFill>
                  <a:ea typeface="思源黑体"/>
                </a:rPr>
                <a:t>上发表具有人身攻击成份的言论。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0" y="9525"/>
              <a:ext cx="6154297" cy="7829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99"/>
                </a:lnSpc>
              </a:pPr>
              <a:r>
                <a:rPr lang="en-US" sz="2666">
                  <a:solidFill>
                    <a:srgbClr val="0D7BEF"/>
                  </a:solidFill>
                  <a:ea typeface="思源黑体-超粗体 Bold"/>
                </a:rPr>
                <a:t>网上欺凌</a:t>
              </a: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463371" y="-5130371"/>
            <a:ext cx="17118741" cy="1711874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3253483" y="-385792"/>
            <a:ext cx="7489793" cy="7489793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258183" flipH="1">
            <a:off x="5899781" y="2197893"/>
            <a:ext cx="7191490" cy="940064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59386">
            <a:off x="-56964" y="-4725820"/>
            <a:ext cx="4886739" cy="6387894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072446" y="1847040"/>
            <a:ext cx="6327729" cy="3127715"/>
            <a:chOff x="0" y="-66675"/>
            <a:chExt cx="12655458" cy="6255430"/>
          </a:xfrm>
        </p:grpSpPr>
        <p:sp>
          <p:nvSpPr>
            <p:cNvPr id="9" name="TextBox 9"/>
            <p:cNvSpPr txBox="1"/>
            <p:nvPr/>
          </p:nvSpPr>
          <p:spPr>
            <a:xfrm>
              <a:off x="0" y="990665"/>
              <a:ext cx="12655458" cy="51980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0401"/>
                </a:lnSpc>
              </a:pPr>
              <a:r>
                <a:rPr lang="en-US" sz="8000">
                  <a:solidFill>
                    <a:srgbClr val="000000"/>
                  </a:solidFill>
                  <a:ea typeface="字由文艺黑"/>
                </a:rPr>
                <a:t>如何正确</a:t>
              </a:r>
            </a:p>
            <a:p>
              <a:pPr algn="just">
                <a:lnSpc>
                  <a:spcPts val="10401"/>
                </a:lnSpc>
              </a:pPr>
              <a:r>
                <a:rPr lang="en-US" sz="8000">
                  <a:solidFill>
                    <a:srgbClr val="000000"/>
                  </a:solidFill>
                  <a:ea typeface="字由文艺黑"/>
                </a:rPr>
                <a:t>对待校园欺凌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66675"/>
              <a:ext cx="4281884" cy="7360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67"/>
                </a:lnSpc>
                <a:spcBef>
                  <a:spcPct val="0"/>
                </a:spcBef>
              </a:pPr>
              <a:r>
                <a:rPr lang="en-US" sz="2333">
                  <a:solidFill>
                    <a:srgbClr val="FAFAFA"/>
                  </a:solidFill>
                  <a:latin typeface="思源黑体 Bold"/>
                </a:rPr>
                <a:t>PART 05</a:t>
              </a: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761814" y="5051112"/>
            <a:ext cx="1454242" cy="112108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673053" y="1692166"/>
            <a:ext cx="1454242" cy="112108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124454" y="837192"/>
            <a:ext cx="1236581" cy="28328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alphaModFix amt="2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396511" y="5817774"/>
            <a:ext cx="2164621" cy="49589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>
            <a:alphaModFix amt="44999"/>
          </a:blip>
          <a:srcRect/>
          <a:stretch>
            <a:fillRect/>
          </a:stretch>
        </p:blipFill>
        <p:spPr>
          <a:xfrm>
            <a:off x="6673053" y="5834617"/>
            <a:ext cx="4219789" cy="67516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574911" y="1130052"/>
            <a:ext cx="2337000" cy="518361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2946400" y="-5092093"/>
            <a:ext cx="17118741" cy="171187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59386">
            <a:off x="-1511713" y="-4766674"/>
            <a:ext cx="4886739" cy="638789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124454" y="837192"/>
            <a:ext cx="1236581" cy="2832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33862" y="5465833"/>
            <a:ext cx="916277" cy="70636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0" y="5819017"/>
            <a:ext cx="12192000" cy="12480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4552631" y="1756259"/>
            <a:ext cx="0" cy="3918615"/>
          </a:xfrm>
          <a:prstGeom prst="line">
            <a:avLst/>
          </a:prstGeom>
          <a:ln w="57150" cap="rnd">
            <a:solidFill>
              <a:srgbClr val="0D7BE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9" name="Group 9"/>
          <p:cNvGrpSpPr/>
          <p:nvPr/>
        </p:nvGrpSpPr>
        <p:grpSpPr>
          <a:xfrm>
            <a:off x="4450812" y="3282731"/>
            <a:ext cx="203638" cy="203638"/>
            <a:chOff x="0" y="0"/>
            <a:chExt cx="407276" cy="407276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407276" cy="407276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0D7BEF"/>
                </a:solidFill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199"/>
                  </a:lnSpc>
                </a:pPr>
                <a:endParaRPr sz="1200"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55057" y="55057"/>
              <a:ext cx="297162" cy="297162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D7BEF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199"/>
                  </a:lnSpc>
                </a:pPr>
                <a:endParaRPr sz="1200"/>
              </a:p>
            </p:txBody>
          </p:sp>
        </p:grpSp>
      </p:grpSp>
      <p:grpSp>
        <p:nvGrpSpPr>
          <p:cNvPr id="16" name="Group 16"/>
          <p:cNvGrpSpPr/>
          <p:nvPr/>
        </p:nvGrpSpPr>
        <p:grpSpPr>
          <a:xfrm>
            <a:off x="4450812" y="4884414"/>
            <a:ext cx="203638" cy="203638"/>
            <a:chOff x="0" y="0"/>
            <a:chExt cx="407276" cy="407276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407276" cy="407276"/>
              <a:chOff x="0" y="0"/>
              <a:chExt cx="812800" cy="81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0D7BEF"/>
                </a:solidFill>
              </a:ln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199"/>
                  </a:lnSpc>
                </a:pPr>
                <a:endParaRPr sz="1200"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55057" y="55057"/>
              <a:ext cx="297162" cy="297162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D7BEF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199"/>
                  </a:lnSpc>
                </a:pPr>
                <a:endParaRPr sz="1200"/>
              </a:p>
            </p:txBody>
          </p:sp>
        </p:grpSp>
      </p:grpSp>
      <p:grpSp>
        <p:nvGrpSpPr>
          <p:cNvPr id="23" name="Group 23"/>
          <p:cNvGrpSpPr/>
          <p:nvPr/>
        </p:nvGrpSpPr>
        <p:grpSpPr>
          <a:xfrm>
            <a:off x="4450812" y="2193603"/>
            <a:ext cx="203638" cy="203638"/>
            <a:chOff x="0" y="0"/>
            <a:chExt cx="407276" cy="407276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407276" cy="407276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0D7BEF"/>
                </a:solidFill>
              </a:ln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199"/>
                  </a:lnSpc>
                </a:pPr>
                <a:endParaRPr sz="1200"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55057" y="55057"/>
              <a:ext cx="297162" cy="297162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D7BEF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199"/>
                  </a:lnSpc>
                </a:pPr>
                <a:endParaRPr sz="1200"/>
              </a:p>
            </p:txBody>
          </p:sp>
        </p:grpSp>
      </p:grpSp>
      <p:pic>
        <p:nvPicPr>
          <p:cNvPr id="30" name="Picture 30"/>
          <p:cNvPicPr>
            <a:picLocks noChangeAspect="1"/>
          </p:cNvPicPr>
          <p:nvPr/>
        </p:nvPicPr>
        <p:blipFill>
          <a:blip r:embed="rId13"/>
          <a:srcRect l="1604" t="3151" r="41441"/>
          <a:stretch>
            <a:fillRect/>
          </a:stretch>
        </p:blipFill>
        <p:spPr>
          <a:xfrm>
            <a:off x="685800" y="1756259"/>
            <a:ext cx="3452324" cy="3918615"/>
          </a:xfrm>
          <a:prstGeom prst="rect">
            <a:avLst/>
          </a:prstGeom>
        </p:spPr>
      </p:pic>
      <p:sp>
        <p:nvSpPr>
          <p:cNvPr id="31" name="TextBox 31"/>
          <p:cNvSpPr txBox="1"/>
          <p:nvPr/>
        </p:nvSpPr>
        <p:spPr>
          <a:xfrm>
            <a:off x="704850" y="550666"/>
            <a:ext cx="4772859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40"/>
              </a:lnSpc>
            </a:pPr>
            <a:r>
              <a:rPr lang="en-US" sz="3200" spc="-1" dirty="0">
                <a:solidFill>
                  <a:srgbClr val="000000"/>
                </a:solidFill>
                <a:ea typeface="思源黑体-超粗体 Bold"/>
              </a:rPr>
              <a:t>如何正确对待校园欺凌？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4942505" y="2105845"/>
            <a:ext cx="6563695" cy="651530"/>
            <a:chOff x="0" y="9525"/>
            <a:chExt cx="13127390" cy="1303061"/>
          </a:xfrm>
        </p:grpSpPr>
        <p:sp>
          <p:nvSpPr>
            <p:cNvPr id="33" name="TextBox 33"/>
            <p:cNvSpPr txBox="1"/>
            <p:nvPr/>
          </p:nvSpPr>
          <p:spPr>
            <a:xfrm>
              <a:off x="0" y="797444"/>
              <a:ext cx="13127390" cy="5151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199"/>
                </a:lnSpc>
              </a:pPr>
              <a:r>
                <a:rPr lang="en-US" sz="1466">
                  <a:solidFill>
                    <a:srgbClr val="000000">
                      <a:alpha val="71765"/>
                    </a:srgbClr>
                  </a:solidFill>
                  <a:ea typeface="思源黑体"/>
                </a:rPr>
                <a:t>在威胁与暴力来临之际，首先告诉自己不要害怕；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9525"/>
              <a:ext cx="13127390" cy="6340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60"/>
                </a:lnSpc>
              </a:pPr>
              <a:r>
                <a:rPr lang="en-US" sz="2133" dirty="0">
                  <a:solidFill>
                    <a:srgbClr val="000000"/>
                  </a:solidFill>
                  <a:ea typeface="思源黑体-粗体 Bold"/>
                </a:rPr>
                <a:t>自己不要害怕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942505" y="3192937"/>
            <a:ext cx="6563695" cy="1215787"/>
            <a:chOff x="0" y="9525"/>
            <a:chExt cx="13127390" cy="2431576"/>
          </a:xfrm>
        </p:grpSpPr>
        <p:sp>
          <p:nvSpPr>
            <p:cNvPr id="36" name="TextBox 36"/>
            <p:cNvSpPr txBox="1"/>
            <p:nvPr/>
          </p:nvSpPr>
          <p:spPr>
            <a:xfrm>
              <a:off x="0" y="797444"/>
              <a:ext cx="13127390" cy="16436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199"/>
                </a:lnSpc>
              </a:pPr>
              <a:r>
                <a:rPr lang="en-US" sz="1466" dirty="0">
                  <a:solidFill>
                    <a:srgbClr val="000000">
                      <a:alpha val="71765"/>
                    </a:srgbClr>
                  </a:solidFill>
                  <a:ea typeface="思源黑体"/>
                </a:rPr>
                <a:t>遭遇校园欺凌时，要大声提醒对方，他们的所作所为是违法违纪的行为，会受到法律严厉的制裁，会为此付出应有的代价，要在能确保自身安全的前提下大声呼喊求救；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9525"/>
              <a:ext cx="13127390" cy="6340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60"/>
                </a:lnSpc>
              </a:pPr>
              <a:r>
                <a:rPr lang="en-US" sz="2133">
                  <a:solidFill>
                    <a:srgbClr val="000000"/>
                  </a:solidFill>
                  <a:ea typeface="思源黑体-粗体 Bold"/>
                </a:rPr>
                <a:t>要大声提醒对方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942505" y="4826129"/>
            <a:ext cx="6563695" cy="651530"/>
            <a:chOff x="0" y="9525"/>
            <a:chExt cx="13127390" cy="1303060"/>
          </a:xfrm>
        </p:grpSpPr>
        <p:sp>
          <p:nvSpPr>
            <p:cNvPr id="39" name="TextBox 39"/>
            <p:cNvSpPr txBox="1"/>
            <p:nvPr/>
          </p:nvSpPr>
          <p:spPr>
            <a:xfrm>
              <a:off x="0" y="797443"/>
              <a:ext cx="13127390" cy="5151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199"/>
                </a:lnSpc>
              </a:pPr>
              <a:r>
                <a:rPr lang="en-US" sz="1466" dirty="0">
                  <a:solidFill>
                    <a:srgbClr val="000000">
                      <a:alpha val="71765"/>
                    </a:srgbClr>
                  </a:solidFill>
                  <a:ea typeface="思源黑体"/>
                </a:rPr>
                <a:t>如果受到</a:t>
              </a:r>
              <a:r>
                <a:rPr lang="zh-CN" altLang="en-US" sz="1466" dirty="0">
                  <a:solidFill>
                    <a:srgbClr val="000000">
                      <a:alpha val="71765"/>
                    </a:srgbClr>
                  </a:solidFill>
                  <a:ea typeface="思源黑体"/>
                </a:rPr>
                <a:t>欺凌</a:t>
              </a:r>
              <a:r>
                <a:rPr lang="en-US" sz="1466" dirty="0">
                  <a:solidFill>
                    <a:srgbClr val="000000">
                      <a:alpha val="71765"/>
                    </a:srgbClr>
                  </a:solidFill>
                  <a:ea typeface="思源黑体"/>
                </a:rPr>
                <a:t>,</a:t>
              </a:r>
              <a:r>
                <a:rPr lang="en-US" sz="1466" dirty="0" err="1">
                  <a:solidFill>
                    <a:srgbClr val="000000">
                      <a:alpha val="71765"/>
                    </a:srgbClr>
                  </a:solidFill>
                  <a:ea typeface="思源黑体"/>
                </a:rPr>
                <a:t>一定要及时</a:t>
              </a:r>
              <a:r>
                <a:rPr lang="zh-CN" altLang="en-US" sz="1466" dirty="0">
                  <a:solidFill>
                    <a:srgbClr val="000000">
                      <a:alpha val="71765"/>
                    </a:srgbClr>
                  </a:solidFill>
                  <a:ea typeface="思源黑体"/>
                </a:rPr>
                <a:t>向老师或家长寻求帮助</a:t>
              </a:r>
              <a:r>
                <a:rPr lang="en-US" sz="1466" dirty="0">
                  <a:solidFill>
                    <a:srgbClr val="000000">
                      <a:alpha val="71765"/>
                    </a:srgbClr>
                  </a:solidFill>
                  <a:ea typeface="思源黑体"/>
                </a:rPr>
                <a:t>。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9525"/>
              <a:ext cx="13127390" cy="6340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60"/>
                </a:lnSpc>
              </a:pPr>
              <a:r>
                <a:rPr lang="en-US" sz="2133" dirty="0">
                  <a:solidFill>
                    <a:srgbClr val="000000"/>
                  </a:solidFill>
                  <a:ea typeface="思源黑体-粗体 Bold"/>
                </a:rPr>
                <a:t>及时向老师</a:t>
              </a:r>
              <a:r>
                <a:rPr lang="zh-CN" altLang="en-US" sz="2133" dirty="0">
                  <a:solidFill>
                    <a:srgbClr val="000000"/>
                  </a:solidFill>
                  <a:ea typeface="思源黑体-粗体 Bold"/>
                </a:rPr>
                <a:t>或家长报告</a:t>
              </a:r>
              <a:endParaRPr lang="en-US" sz="2133" dirty="0">
                <a:solidFill>
                  <a:srgbClr val="000000"/>
                </a:solidFill>
                <a:ea typeface="思源黑体-粗体 Bold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463371" y="-5130371"/>
            <a:ext cx="17118741" cy="1711874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3253483" y="-385792"/>
            <a:ext cx="7489793" cy="7489793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258183" flipH="1">
            <a:off x="5899781" y="2197893"/>
            <a:ext cx="7191490" cy="940064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59386">
            <a:off x="-56964" y="-4725820"/>
            <a:ext cx="4886739" cy="6387894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072446" y="1847040"/>
            <a:ext cx="6327729" cy="3196067"/>
            <a:chOff x="0" y="-66675"/>
            <a:chExt cx="12655458" cy="6392134"/>
          </a:xfrm>
        </p:grpSpPr>
        <p:sp>
          <p:nvSpPr>
            <p:cNvPr id="9" name="TextBox 9"/>
            <p:cNvSpPr txBox="1"/>
            <p:nvPr/>
          </p:nvSpPr>
          <p:spPr>
            <a:xfrm>
              <a:off x="0" y="990665"/>
              <a:ext cx="12655458" cy="53347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0401"/>
                </a:lnSpc>
              </a:pPr>
              <a:r>
                <a:rPr lang="en-US" sz="8000" dirty="0">
                  <a:solidFill>
                    <a:srgbClr val="000000"/>
                  </a:solidFill>
                  <a:ea typeface="字由文艺黑"/>
                </a:rPr>
                <a:t>向校园欺凌</a:t>
              </a:r>
            </a:p>
            <a:p>
              <a:pPr algn="just">
                <a:lnSpc>
                  <a:spcPts val="10401"/>
                </a:lnSpc>
              </a:pPr>
              <a:r>
                <a:rPr lang="en-US" sz="8800" b="1" dirty="0">
                  <a:solidFill>
                    <a:srgbClr val="000000"/>
                  </a:solidFill>
                  <a:ea typeface="字由文艺黑"/>
                </a:rPr>
                <a:t>说不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66675"/>
              <a:ext cx="4281884" cy="7360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67"/>
                </a:lnSpc>
                <a:spcBef>
                  <a:spcPct val="0"/>
                </a:spcBef>
              </a:pPr>
              <a:r>
                <a:rPr lang="en-US" sz="2333">
                  <a:solidFill>
                    <a:srgbClr val="FAFAFA"/>
                  </a:solidFill>
                  <a:latin typeface="思源黑体 Bold"/>
                </a:rPr>
                <a:t>PART 06</a:t>
              </a: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906793" y="5051112"/>
            <a:ext cx="1454242" cy="112108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124454" y="837192"/>
            <a:ext cx="1236581" cy="28328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alphaModFix amt="2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396511" y="5817774"/>
            <a:ext cx="2164621" cy="49589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562313" y="1514817"/>
            <a:ext cx="4435421" cy="441192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463371" y="-5130371"/>
            <a:ext cx="17118741" cy="171187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258183" flipH="1">
            <a:off x="6520640" y="2371668"/>
            <a:ext cx="7191490" cy="940064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alphaModFix amt="44999"/>
          </a:blip>
          <a:srcRect/>
          <a:stretch>
            <a:fillRect/>
          </a:stretch>
        </p:blipFill>
        <p:spPr>
          <a:xfrm>
            <a:off x="6420179" y="5656511"/>
            <a:ext cx="4219789" cy="67516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b="49792"/>
          <a:stretch>
            <a:fillRect/>
          </a:stretch>
        </p:blipFill>
        <p:spPr>
          <a:xfrm>
            <a:off x="7431904" y="1791891"/>
            <a:ext cx="1454242" cy="56287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59386">
            <a:off x="-56964" y="-4350350"/>
            <a:ext cx="4886739" cy="638789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85800" y="1990779"/>
            <a:ext cx="6327729" cy="2604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401"/>
              </a:lnSpc>
            </a:pPr>
            <a:r>
              <a:rPr lang="zh-CN" altLang="en-US" sz="8000" dirty="0">
                <a:solidFill>
                  <a:srgbClr val="000000"/>
                </a:solidFill>
                <a:ea typeface="字由文艺黑"/>
              </a:rPr>
              <a:t>防性侵</a:t>
            </a:r>
            <a:endParaRPr lang="en-US" sz="8000" dirty="0">
              <a:solidFill>
                <a:srgbClr val="000000"/>
              </a:solidFill>
              <a:ea typeface="字由文艺黑"/>
            </a:endParaRPr>
          </a:p>
          <a:p>
            <a:pPr algn="just">
              <a:lnSpc>
                <a:spcPts val="10401"/>
              </a:lnSpc>
            </a:pPr>
            <a:endParaRPr lang="en-US" sz="8000" dirty="0">
              <a:solidFill>
                <a:srgbClr val="000000"/>
              </a:solidFill>
              <a:ea typeface="字由文艺黑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221710" y="5210589"/>
            <a:ext cx="1454242" cy="112108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889590" y="1376448"/>
            <a:ext cx="4867629" cy="461764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>
            <a:alphaModFix amt="2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-396511" y="5817774"/>
            <a:ext cx="2164621" cy="495895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685800" y="4803194"/>
            <a:ext cx="2140942" cy="390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7"/>
              </a:lnSpc>
              <a:spcBef>
                <a:spcPct val="0"/>
              </a:spcBef>
            </a:pPr>
            <a:r>
              <a:rPr lang="en-US" sz="2333">
                <a:solidFill>
                  <a:srgbClr val="FAFAFA"/>
                </a:solidFill>
                <a:ea typeface="思源黑体 Bold"/>
              </a:rPr>
              <a:t>宣讲人：可画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463371" y="-5130371"/>
            <a:ext cx="17118741" cy="1711874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932134" y="656265"/>
            <a:ext cx="6327729" cy="1010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20"/>
              </a:lnSpc>
            </a:pPr>
            <a:r>
              <a:rPr lang="zh-CN" altLang="en-US" sz="6400" dirty="0">
                <a:solidFill>
                  <a:srgbClr val="000000"/>
                </a:solidFill>
                <a:ea typeface="字由文艺黑"/>
              </a:rPr>
              <a:t>如何防性侵</a:t>
            </a:r>
            <a:endParaRPr lang="en-US" sz="6400" dirty="0">
              <a:solidFill>
                <a:srgbClr val="000000"/>
              </a:solidFill>
              <a:ea typeface="字由文艺黑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067105" y="3462076"/>
            <a:ext cx="5093479" cy="786937"/>
            <a:chOff x="0" y="0"/>
            <a:chExt cx="10186959" cy="1573875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0186959" cy="1573875"/>
              <a:chOff x="0" y="0"/>
              <a:chExt cx="2440058" cy="376987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40058" cy="376987"/>
              </a:xfrm>
              <a:custGeom>
                <a:avLst/>
                <a:gdLst/>
                <a:ahLst/>
                <a:cxnLst/>
                <a:rect l="l" t="t" r="r" b="b"/>
                <a:pathLst>
                  <a:path w="2440058" h="376987">
                    <a:moveTo>
                      <a:pt x="101331" y="0"/>
                    </a:moveTo>
                    <a:lnTo>
                      <a:pt x="2338727" y="0"/>
                    </a:lnTo>
                    <a:cubicBezTo>
                      <a:pt x="2394691" y="0"/>
                      <a:pt x="2440058" y="45367"/>
                      <a:pt x="2440058" y="101331"/>
                    </a:cubicBezTo>
                    <a:lnTo>
                      <a:pt x="2440058" y="275655"/>
                    </a:lnTo>
                    <a:cubicBezTo>
                      <a:pt x="2440058" y="331619"/>
                      <a:pt x="2394691" y="376987"/>
                      <a:pt x="2338727" y="376987"/>
                    </a:cubicBezTo>
                    <a:lnTo>
                      <a:pt x="101331" y="376987"/>
                    </a:lnTo>
                    <a:cubicBezTo>
                      <a:pt x="45367" y="376987"/>
                      <a:pt x="0" y="331619"/>
                      <a:pt x="0" y="275655"/>
                    </a:cubicBezTo>
                    <a:lnTo>
                      <a:pt x="0" y="101331"/>
                    </a:lnTo>
                    <a:cubicBezTo>
                      <a:pt x="0" y="45367"/>
                      <a:pt x="45367" y="0"/>
                      <a:pt x="101331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>
                <a:solidFill>
                  <a:srgbClr val="3A94F4"/>
                </a:solidFill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240"/>
                  </a:lnSpc>
                </a:pPr>
                <a:endParaRPr sz="1200"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119115" y="106388"/>
              <a:ext cx="1361099" cy="1361099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3A94F4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31624" tIns="31624" rIns="31624" bIns="31624" rtlCol="0" anchor="ctr"/>
              <a:lstStyle/>
              <a:p>
                <a:pPr algn="ctr">
                  <a:lnSpc>
                    <a:spcPts val="1840"/>
                  </a:lnSpc>
                </a:pPr>
                <a:endParaRPr sz="1200"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0" y="388952"/>
              <a:ext cx="1578382" cy="7300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67"/>
                </a:lnSpc>
              </a:pPr>
              <a:r>
                <a:rPr lang="en-US" sz="2640">
                  <a:solidFill>
                    <a:srgbClr val="FFFFFF"/>
                  </a:solidFill>
                  <a:latin typeface="思源黑体-粗体 Bold"/>
                </a:rPr>
                <a:t>02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792468" y="636440"/>
              <a:ext cx="7995059" cy="4449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400"/>
                </a:lnSpc>
              </a:pPr>
              <a:r>
                <a:rPr lang="zh-CN" altLang="en-US" sz="2800">
                  <a:solidFill>
                    <a:srgbClr val="000000"/>
                  </a:solidFill>
                  <a:ea typeface="思源黑体"/>
                </a:rPr>
                <a:t>性侵犯的特点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67105" y="2255436"/>
            <a:ext cx="5093479" cy="786937"/>
            <a:chOff x="0" y="0"/>
            <a:chExt cx="10186959" cy="1573875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0186959" cy="1573875"/>
              <a:chOff x="0" y="0"/>
              <a:chExt cx="2440058" cy="376987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2440058" cy="376987"/>
              </a:xfrm>
              <a:custGeom>
                <a:avLst/>
                <a:gdLst/>
                <a:ahLst/>
                <a:cxnLst/>
                <a:rect l="l" t="t" r="r" b="b"/>
                <a:pathLst>
                  <a:path w="2440058" h="376987">
                    <a:moveTo>
                      <a:pt x="101331" y="0"/>
                    </a:moveTo>
                    <a:lnTo>
                      <a:pt x="2338727" y="0"/>
                    </a:lnTo>
                    <a:cubicBezTo>
                      <a:pt x="2394691" y="0"/>
                      <a:pt x="2440058" y="45367"/>
                      <a:pt x="2440058" y="101331"/>
                    </a:cubicBezTo>
                    <a:lnTo>
                      <a:pt x="2440058" y="275655"/>
                    </a:lnTo>
                    <a:cubicBezTo>
                      <a:pt x="2440058" y="331619"/>
                      <a:pt x="2394691" y="376987"/>
                      <a:pt x="2338727" y="376987"/>
                    </a:cubicBezTo>
                    <a:lnTo>
                      <a:pt x="101331" y="376987"/>
                    </a:lnTo>
                    <a:cubicBezTo>
                      <a:pt x="45367" y="376987"/>
                      <a:pt x="0" y="331619"/>
                      <a:pt x="0" y="275655"/>
                    </a:cubicBezTo>
                    <a:lnTo>
                      <a:pt x="0" y="101331"/>
                    </a:lnTo>
                    <a:cubicBezTo>
                      <a:pt x="0" y="45367"/>
                      <a:pt x="45367" y="0"/>
                      <a:pt x="101331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>
                <a:solidFill>
                  <a:srgbClr val="3A94F4"/>
                </a:solidFill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240"/>
                  </a:lnSpc>
                </a:pPr>
                <a:endParaRPr sz="1200"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19115" y="106388"/>
              <a:ext cx="1361099" cy="1361099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3A94F4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31624" tIns="31624" rIns="31624" bIns="31624" rtlCol="0" anchor="ctr"/>
              <a:lstStyle/>
              <a:p>
                <a:pPr algn="ctr">
                  <a:lnSpc>
                    <a:spcPts val="1840"/>
                  </a:lnSpc>
                </a:pPr>
                <a:endParaRPr sz="1200"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0" y="388952"/>
              <a:ext cx="1578382" cy="7300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67"/>
                </a:lnSpc>
              </a:pPr>
              <a:r>
                <a:rPr lang="en-US" sz="2640">
                  <a:solidFill>
                    <a:srgbClr val="FFFFFF"/>
                  </a:solidFill>
                  <a:latin typeface="思源黑体-粗体 Bold"/>
                </a:rPr>
                <a:t>01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792468" y="636440"/>
              <a:ext cx="7995059" cy="4449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400"/>
                </a:lnSpc>
              </a:pPr>
              <a:r>
                <a:rPr lang="en-US" sz="2800">
                  <a:solidFill>
                    <a:srgbClr val="000000"/>
                  </a:solidFill>
                  <a:ea typeface="思源黑体"/>
                </a:rPr>
                <a:t>什么</a:t>
              </a:r>
              <a:r>
                <a:rPr lang="zh-CN" altLang="en-US" sz="2800">
                  <a:solidFill>
                    <a:srgbClr val="000000"/>
                  </a:solidFill>
                  <a:ea typeface="思源黑体"/>
                </a:rPr>
                <a:t>是性侵犯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065756" y="4615393"/>
            <a:ext cx="5094828" cy="1796085"/>
            <a:chOff x="0" y="-198829"/>
            <a:chExt cx="10189656" cy="3592170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-198829"/>
              <a:ext cx="10189656" cy="3592170"/>
              <a:chOff x="0" y="-47625"/>
              <a:chExt cx="2440704" cy="860425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646" y="-9389"/>
                <a:ext cx="2440058" cy="376987"/>
              </a:xfrm>
              <a:custGeom>
                <a:avLst/>
                <a:gdLst/>
                <a:ahLst/>
                <a:cxnLst/>
                <a:rect l="l" t="t" r="r" b="b"/>
                <a:pathLst>
                  <a:path w="2440058" h="376987">
                    <a:moveTo>
                      <a:pt x="101331" y="0"/>
                    </a:moveTo>
                    <a:lnTo>
                      <a:pt x="2338727" y="0"/>
                    </a:lnTo>
                    <a:cubicBezTo>
                      <a:pt x="2394691" y="0"/>
                      <a:pt x="2440058" y="45367"/>
                      <a:pt x="2440058" y="101331"/>
                    </a:cubicBezTo>
                    <a:lnTo>
                      <a:pt x="2440058" y="275655"/>
                    </a:lnTo>
                    <a:cubicBezTo>
                      <a:pt x="2440058" y="331619"/>
                      <a:pt x="2394691" y="376987"/>
                      <a:pt x="2338727" y="376987"/>
                    </a:cubicBezTo>
                    <a:lnTo>
                      <a:pt x="101331" y="376987"/>
                    </a:lnTo>
                    <a:cubicBezTo>
                      <a:pt x="45367" y="376987"/>
                      <a:pt x="0" y="331619"/>
                      <a:pt x="0" y="275655"/>
                    </a:cubicBezTo>
                    <a:lnTo>
                      <a:pt x="0" y="101331"/>
                    </a:lnTo>
                    <a:cubicBezTo>
                      <a:pt x="0" y="45367"/>
                      <a:pt x="45367" y="0"/>
                      <a:pt x="101331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>
                <a:solidFill>
                  <a:srgbClr val="3A94F4"/>
                </a:solidFill>
              </a:ln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240"/>
                  </a:lnSpc>
                </a:pPr>
                <a:endParaRPr sz="1200"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122151" y="84133"/>
              <a:ext cx="1355025" cy="1361099"/>
              <a:chOff x="1813" y="-13290"/>
              <a:chExt cx="809173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813" y="-1329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3A94F4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31624" tIns="31624" rIns="31624" bIns="31624" rtlCol="0" anchor="ctr"/>
              <a:lstStyle/>
              <a:p>
                <a:pPr algn="ctr">
                  <a:lnSpc>
                    <a:spcPts val="1840"/>
                  </a:lnSpc>
                </a:pPr>
                <a:endParaRPr sz="1200"/>
              </a:p>
            </p:txBody>
          </p:sp>
        </p:grpSp>
        <p:sp>
          <p:nvSpPr>
            <p:cNvPr id="30" name="TextBox 30"/>
            <p:cNvSpPr txBox="1"/>
            <p:nvPr/>
          </p:nvSpPr>
          <p:spPr>
            <a:xfrm>
              <a:off x="0" y="388953"/>
              <a:ext cx="1578384" cy="7300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67"/>
                </a:lnSpc>
              </a:pPr>
              <a:r>
                <a:rPr lang="en-US" sz="2640">
                  <a:solidFill>
                    <a:srgbClr val="FFFFFF"/>
                  </a:solidFill>
                  <a:latin typeface="思源黑体-粗体 Bold"/>
                </a:rPr>
                <a:t>03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1792468" y="636443"/>
              <a:ext cx="7995060" cy="4449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400"/>
                </a:lnSpc>
              </a:pPr>
              <a:r>
                <a:rPr lang="zh-CN" altLang="en-US" sz="2800" dirty="0">
                  <a:solidFill>
                    <a:srgbClr val="000000"/>
                  </a:solidFill>
                  <a:ea typeface="思源黑体"/>
                </a:rPr>
                <a:t>怎么自我防卫</a:t>
              </a:r>
            </a:p>
          </p:txBody>
        </p:sp>
      </p:grpSp>
      <p:pic>
        <p:nvPicPr>
          <p:cNvPr id="59" name="Picture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59386">
            <a:off x="-727667" y="-4773506"/>
            <a:ext cx="4886739" cy="6387894"/>
          </a:xfrm>
          <a:prstGeom prst="rect">
            <a:avLst/>
          </a:prstGeom>
        </p:spPr>
      </p:pic>
      <p:pic>
        <p:nvPicPr>
          <p:cNvPr id="60" name="Picture 6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0" y="5819017"/>
            <a:ext cx="12192000" cy="1248000"/>
          </a:xfrm>
          <a:prstGeom prst="rect">
            <a:avLst/>
          </a:prstGeom>
        </p:spPr>
      </p:pic>
      <p:pic>
        <p:nvPicPr>
          <p:cNvPr id="61" name="Picture 6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221710" y="470549"/>
            <a:ext cx="1454242" cy="112108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2463371" y="-5130371"/>
            <a:ext cx="17118741" cy="1711874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3253483" y="-385792"/>
            <a:ext cx="7489793" cy="7489793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40"/>
                </a:lnSpc>
              </a:pPr>
              <a:endParaRPr sz="1200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6258183" flipH="1">
            <a:off x="4997173" y="2403681"/>
            <a:ext cx="7191490" cy="940064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59386">
            <a:off x="-56964" y="-4725820"/>
            <a:ext cx="4886739" cy="638789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72446" y="1756579"/>
            <a:ext cx="6327729" cy="2599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401"/>
              </a:lnSpc>
            </a:pPr>
            <a:r>
              <a:rPr lang="en-US" sz="8000" dirty="0">
                <a:solidFill>
                  <a:srgbClr val="000000"/>
                </a:solidFill>
                <a:ea typeface="字由文艺黑"/>
              </a:rPr>
              <a:t>什么是</a:t>
            </a:r>
          </a:p>
          <a:p>
            <a:pPr algn="just">
              <a:lnSpc>
                <a:spcPts val="10401"/>
              </a:lnSpc>
            </a:pPr>
            <a:r>
              <a:rPr lang="zh-CN" altLang="en-US" sz="8000" dirty="0">
                <a:solidFill>
                  <a:srgbClr val="000000"/>
                </a:solidFill>
                <a:ea typeface="字由文艺黑"/>
              </a:rPr>
              <a:t>性侵犯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61814" y="5051112"/>
            <a:ext cx="1454242" cy="112108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673053" y="1692166"/>
            <a:ext cx="1454242" cy="112108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6096000" y="1304285"/>
            <a:ext cx="4618365" cy="476143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124454" y="837192"/>
            <a:ext cx="1236581" cy="2832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alphaModFix amt="2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-396511" y="5817774"/>
            <a:ext cx="2164621" cy="49589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2463371" y="-5223611"/>
            <a:ext cx="17118741" cy="17118741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704851" y="685801"/>
            <a:ext cx="4772859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40"/>
              </a:lnSpc>
            </a:pPr>
            <a:r>
              <a:rPr lang="en-US" sz="3200" spc="-1" dirty="0">
                <a:solidFill>
                  <a:srgbClr val="000000"/>
                </a:solidFill>
                <a:ea typeface="思源黑体-超粗体 Bold"/>
              </a:rPr>
              <a:t>什么是</a:t>
            </a:r>
            <a:r>
              <a:rPr lang="zh-CN" altLang="en-US" sz="3200" spc="-1" dirty="0">
                <a:solidFill>
                  <a:srgbClr val="000000"/>
                </a:solidFill>
                <a:ea typeface="思源黑体-超粗体 Bold"/>
              </a:rPr>
              <a:t>性侵犯</a:t>
            </a:r>
            <a:r>
              <a:rPr lang="en-US" sz="3200" spc="-1" dirty="0">
                <a:solidFill>
                  <a:srgbClr val="000000"/>
                </a:solidFill>
                <a:ea typeface="思源黑体-超粗体 Bold"/>
              </a:rPr>
              <a:t>？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6432903" y="1839781"/>
            <a:ext cx="5073297" cy="3442096"/>
            <a:chOff x="0" y="9525"/>
            <a:chExt cx="10146594" cy="6884197"/>
          </a:xfrm>
        </p:grpSpPr>
        <p:sp>
          <p:nvSpPr>
            <p:cNvPr id="10" name="TextBox 10"/>
            <p:cNvSpPr txBox="1"/>
            <p:nvPr/>
          </p:nvSpPr>
          <p:spPr>
            <a:xfrm>
              <a:off x="0" y="1251148"/>
              <a:ext cx="10146594" cy="56425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200"/>
                </a:lnSpc>
              </a:pPr>
              <a:endParaRPr lang="zh-CN" altLang="en-US" sz="1467" dirty="0">
                <a:solidFill>
                  <a:srgbClr val="000000">
                    <a:alpha val="71765"/>
                  </a:srgbClr>
                </a:solidFill>
                <a:ea typeface="思源黑体"/>
              </a:endParaRPr>
            </a:p>
            <a:p>
              <a:pPr algn="just">
                <a:lnSpc>
                  <a:spcPts val="2200"/>
                </a:lnSpc>
              </a:pPr>
              <a:r>
                <a:rPr lang="zh-CN" altLang="en-US" sz="2000" dirty="0">
                  <a:solidFill>
                    <a:srgbClr val="000000">
                      <a:alpha val="71765"/>
                    </a:srgbClr>
                  </a:solidFill>
                  <a:ea typeface="思源黑体"/>
                </a:rPr>
                <a:t>一切以欺骗、暴力、讨好、教唆或物质引诱及其他非自愿的性接触</a:t>
              </a:r>
              <a:endParaRPr lang="en-US" altLang="zh-CN" sz="2000" dirty="0">
                <a:solidFill>
                  <a:srgbClr val="000000">
                    <a:alpha val="71765"/>
                  </a:srgbClr>
                </a:solidFill>
                <a:ea typeface="思源黑体"/>
              </a:endParaRPr>
            </a:p>
            <a:p>
              <a:pPr algn="just">
                <a:lnSpc>
                  <a:spcPts val="2200"/>
                </a:lnSpc>
              </a:pPr>
              <a:endParaRPr lang="zh-CN" altLang="en-US" sz="2000" dirty="0">
                <a:solidFill>
                  <a:srgbClr val="000000">
                    <a:alpha val="71765"/>
                  </a:srgbClr>
                </a:solidFill>
                <a:ea typeface="思源黑体"/>
              </a:endParaRPr>
            </a:p>
            <a:p>
              <a:pPr algn="just">
                <a:lnSpc>
                  <a:spcPts val="2200"/>
                </a:lnSpc>
              </a:pPr>
              <a:r>
                <a:rPr lang="zh-CN" altLang="en-US" sz="2000" dirty="0">
                  <a:solidFill>
                    <a:srgbClr val="000000">
                      <a:alpha val="71765"/>
                    </a:srgbClr>
                  </a:solidFill>
                  <a:ea typeface="思源黑体"/>
                </a:rPr>
                <a:t>①身体接触：触摸或抚摸身体及隐私部位等</a:t>
              </a:r>
              <a:endParaRPr lang="en-US" altLang="zh-CN" sz="2000" dirty="0">
                <a:solidFill>
                  <a:srgbClr val="000000">
                    <a:alpha val="71765"/>
                  </a:srgbClr>
                </a:solidFill>
                <a:ea typeface="思源黑体"/>
              </a:endParaRPr>
            </a:p>
            <a:p>
              <a:pPr algn="just">
                <a:lnSpc>
                  <a:spcPts val="2200"/>
                </a:lnSpc>
              </a:pPr>
              <a:endParaRPr lang="zh-CN" altLang="en-US" sz="2000" dirty="0">
                <a:solidFill>
                  <a:srgbClr val="000000">
                    <a:alpha val="71765"/>
                  </a:srgbClr>
                </a:solidFill>
                <a:ea typeface="思源黑体"/>
              </a:endParaRPr>
            </a:p>
            <a:p>
              <a:pPr algn="just">
                <a:lnSpc>
                  <a:spcPts val="2200"/>
                </a:lnSpc>
              </a:pPr>
              <a:r>
                <a:rPr lang="zh-CN" altLang="en-US" sz="2000" dirty="0">
                  <a:solidFill>
                    <a:srgbClr val="000000">
                      <a:alpha val="71765"/>
                    </a:srgbClr>
                  </a:solidFill>
                  <a:ea typeface="思源黑体"/>
                </a:rPr>
                <a:t>②非身体接触：语言挑逗、向小学生暴露性器官等等</a:t>
              </a:r>
            </a:p>
            <a:p>
              <a:pPr algn="just">
                <a:lnSpc>
                  <a:spcPts val="2200"/>
                </a:lnSpc>
              </a:pPr>
              <a:endParaRPr lang="zh-CN" altLang="en-US" sz="2000" dirty="0">
                <a:solidFill>
                  <a:srgbClr val="000000">
                    <a:alpha val="71765"/>
                  </a:srgbClr>
                </a:solidFill>
                <a:ea typeface="思源黑体"/>
              </a:endParaRPr>
            </a:p>
            <a:p>
              <a:pPr algn="just">
                <a:lnSpc>
                  <a:spcPts val="2200"/>
                </a:lnSpc>
              </a:pPr>
              <a:r>
                <a:rPr lang="zh-CN" altLang="en-US" sz="2000" b="1" dirty="0">
                  <a:solidFill>
                    <a:srgbClr val="3A94F4"/>
                  </a:solidFill>
                  <a:ea typeface="思源黑体"/>
                </a:rPr>
                <a:t>受害对象不仅有女孩，还有男孩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9525"/>
              <a:ext cx="10146594" cy="820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00"/>
                </a:lnSpc>
              </a:pPr>
              <a:endParaRPr lang="en-US" sz="2667">
                <a:solidFill>
                  <a:srgbClr val="0D7BEF"/>
                </a:solidFill>
                <a:ea typeface="思源黑体-超粗体 Bold"/>
              </a:endParaRPr>
            </a:p>
          </p:txBody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124454" y="837192"/>
            <a:ext cx="1236581" cy="2832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59386">
            <a:off x="-1511713" y="-4766674"/>
            <a:ext cx="4886739" cy="638789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0" y="5819017"/>
            <a:ext cx="12192000" cy="1248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4BE0614-DAC2-633A-20CA-F1133C4FBF37}"/>
              </a:ext>
            </a:extLst>
          </p:cNvPr>
          <p:cNvSpPr txBox="1"/>
          <p:nvPr/>
        </p:nvSpPr>
        <p:spPr>
          <a:xfrm>
            <a:off x="6318931" y="737635"/>
            <a:ext cx="51090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3A9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衣遮挡的就是我们的隐私部位</a:t>
            </a:r>
            <a:endParaRPr lang="en-US" altLang="zh-CN" sz="2400" b="1" dirty="0">
              <a:solidFill>
                <a:srgbClr val="3A9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b="1" dirty="0">
              <a:solidFill>
                <a:srgbClr val="3A9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>
                <a:solidFill>
                  <a:srgbClr val="3A9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不可以给别人随便触摸</a:t>
            </a:r>
            <a:endParaRPr lang="en-US" altLang="zh-CN" sz="2400" b="1" dirty="0">
              <a:solidFill>
                <a:srgbClr val="3A9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>
                <a:solidFill>
                  <a:srgbClr val="3A9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也不可以随便触摸其他人的隐私部位</a:t>
            </a:r>
            <a:endParaRPr lang="en-US" sz="2400" b="1" dirty="0">
              <a:solidFill>
                <a:srgbClr val="3A94F4"/>
              </a:solidFill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1379F837-A0A1-0D63-5C40-082DB4595B87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3077"/>
          <a:stretch/>
        </p:blipFill>
        <p:spPr>
          <a:xfrm>
            <a:off x="316217" y="1798788"/>
            <a:ext cx="5487045" cy="3512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463371" y="-5130371"/>
            <a:ext cx="17118741" cy="171187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258183" flipH="1">
            <a:off x="6520640" y="2371668"/>
            <a:ext cx="7191490" cy="940064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alphaModFix amt="44999"/>
          </a:blip>
          <a:srcRect/>
          <a:stretch>
            <a:fillRect/>
          </a:stretch>
        </p:blipFill>
        <p:spPr>
          <a:xfrm>
            <a:off x="6420179" y="5656511"/>
            <a:ext cx="4219789" cy="67516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b="49792"/>
          <a:stretch>
            <a:fillRect/>
          </a:stretch>
        </p:blipFill>
        <p:spPr>
          <a:xfrm>
            <a:off x="7431904" y="1791891"/>
            <a:ext cx="1454242" cy="56287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59386">
            <a:off x="-56964" y="-4350350"/>
            <a:ext cx="4886739" cy="638789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85800" y="1990779"/>
            <a:ext cx="6327729" cy="1218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401"/>
              </a:lnSpc>
            </a:pPr>
            <a:r>
              <a:rPr lang="zh-CN" altLang="en-US" sz="6600" dirty="0">
                <a:solidFill>
                  <a:srgbClr val="000000"/>
                </a:solidFill>
                <a:ea typeface="字由文艺黑"/>
              </a:rPr>
              <a:t>      食品安全</a:t>
            </a:r>
            <a:endParaRPr lang="en-US" sz="6600" dirty="0">
              <a:solidFill>
                <a:srgbClr val="000000"/>
              </a:solidFill>
              <a:ea typeface="字由文艺黑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221710" y="5210589"/>
            <a:ext cx="1454242" cy="112108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889590" y="1376448"/>
            <a:ext cx="4867629" cy="461764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>
            <a:alphaModFix amt="2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-396511" y="5817774"/>
            <a:ext cx="2164621" cy="495895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685800" y="4803194"/>
            <a:ext cx="2140942" cy="390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7"/>
              </a:lnSpc>
              <a:spcBef>
                <a:spcPct val="0"/>
              </a:spcBef>
            </a:pPr>
            <a:r>
              <a:rPr lang="en-US" sz="2333">
                <a:solidFill>
                  <a:srgbClr val="FAFAFA"/>
                </a:solidFill>
                <a:ea typeface="思源黑体 Bold"/>
              </a:rPr>
              <a:t>宣讲人：可画 </a:t>
            </a:r>
          </a:p>
        </p:txBody>
      </p:sp>
    </p:spTree>
    <p:extLst>
      <p:ext uri="{BB962C8B-B14F-4D97-AF65-F5344CB8AC3E}">
        <p14:creationId xmlns:p14="http://schemas.microsoft.com/office/powerpoint/2010/main" val="23495936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2365363" y="-4907036"/>
            <a:ext cx="17118741" cy="171187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50467" y="5051112"/>
            <a:ext cx="1454242" cy="112108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704851" y="685801"/>
            <a:ext cx="4772859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40"/>
              </a:lnSpc>
            </a:pPr>
            <a:r>
              <a:rPr lang="zh-CN" altLang="en-US" sz="3200" spc="-1" dirty="0">
                <a:solidFill>
                  <a:srgbClr val="000000"/>
                </a:solidFill>
                <a:ea typeface="思源黑体-超粗体 Bold"/>
              </a:rPr>
              <a:t>性侵犯的特点是什么</a:t>
            </a:r>
            <a:r>
              <a:rPr lang="en-US" sz="3200" spc="-1" dirty="0">
                <a:solidFill>
                  <a:srgbClr val="000000"/>
                </a:solidFill>
                <a:ea typeface="思源黑体-超粗体 Bold"/>
              </a:rPr>
              <a:t>？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704851" y="2051500"/>
            <a:ext cx="5073297" cy="3159968"/>
            <a:chOff x="0" y="9525"/>
            <a:chExt cx="10146594" cy="6319937"/>
          </a:xfrm>
        </p:grpSpPr>
        <p:sp>
          <p:nvSpPr>
            <p:cNvPr id="10" name="TextBox 10"/>
            <p:cNvSpPr txBox="1"/>
            <p:nvPr/>
          </p:nvSpPr>
          <p:spPr>
            <a:xfrm>
              <a:off x="0" y="1251147"/>
              <a:ext cx="10146594" cy="50783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200"/>
                </a:lnSpc>
              </a:pPr>
              <a:endParaRPr lang="zh-CN" altLang="en-US" sz="1467" dirty="0">
                <a:solidFill>
                  <a:srgbClr val="000000">
                    <a:alpha val="71765"/>
                  </a:srgbClr>
                </a:solidFill>
                <a:ea typeface="思源黑体"/>
              </a:endParaRPr>
            </a:p>
            <a:p>
              <a:pPr algn="just">
                <a:lnSpc>
                  <a:spcPts val="2200"/>
                </a:lnSpc>
              </a:pPr>
              <a:r>
                <a:rPr lang="zh-CN" altLang="en-US" sz="2000" dirty="0">
                  <a:solidFill>
                    <a:srgbClr val="000000">
                      <a:alpha val="71765"/>
                    </a:srgbClr>
                  </a:solidFill>
                  <a:ea typeface="思源黑体"/>
                </a:rPr>
                <a:t>性侵犯孩子的人大多不是陌生人！</a:t>
              </a:r>
              <a:endParaRPr lang="en-US" altLang="zh-CN" sz="2000" dirty="0">
                <a:solidFill>
                  <a:srgbClr val="000000">
                    <a:alpha val="71765"/>
                  </a:srgbClr>
                </a:solidFill>
                <a:ea typeface="思源黑体"/>
              </a:endParaRPr>
            </a:p>
            <a:p>
              <a:pPr algn="just">
                <a:lnSpc>
                  <a:spcPts val="2200"/>
                </a:lnSpc>
              </a:pPr>
              <a:endParaRPr lang="zh-CN" altLang="en-US" sz="2000" dirty="0">
                <a:solidFill>
                  <a:srgbClr val="000000">
                    <a:alpha val="71765"/>
                  </a:srgbClr>
                </a:solidFill>
                <a:ea typeface="思源黑体"/>
              </a:endParaRPr>
            </a:p>
            <a:p>
              <a:pPr algn="just">
                <a:lnSpc>
                  <a:spcPts val="2200"/>
                </a:lnSpc>
              </a:pPr>
              <a:r>
                <a:rPr lang="zh-CN" altLang="en-US" sz="2000" dirty="0">
                  <a:solidFill>
                    <a:srgbClr val="000000">
                      <a:alpha val="71765"/>
                    </a:srgbClr>
                  </a:solidFill>
                  <a:ea typeface="思源黑体"/>
                </a:rPr>
                <a:t>通常都是孩子们最熟悉、最信任、最亲近和最依赖的人。</a:t>
              </a:r>
              <a:endParaRPr lang="en-US" altLang="zh-CN" sz="2000" dirty="0">
                <a:solidFill>
                  <a:srgbClr val="000000">
                    <a:alpha val="71765"/>
                  </a:srgbClr>
                </a:solidFill>
                <a:ea typeface="思源黑体"/>
              </a:endParaRPr>
            </a:p>
            <a:p>
              <a:pPr algn="just">
                <a:lnSpc>
                  <a:spcPts val="2200"/>
                </a:lnSpc>
              </a:pPr>
              <a:endParaRPr lang="zh-CN" altLang="en-US" sz="2000" dirty="0">
                <a:solidFill>
                  <a:srgbClr val="000000">
                    <a:alpha val="71765"/>
                  </a:srgbClr>
                </a:solidFill>
                <a:ea typeface="思源黑体"/>
              </a:endParaRPr>
            </a:p>
            <a:p>
              <a:pPr algn="just">
                <a:lnSpc>
                  <a:spcPts val="2200"/>
                </a:lnSpc>
              </a:pPr>
              <a:r>
                <a:rPr lang="zh-CN" altLang="en-US" sz="2000" dirty="0">
                  <a:solidFill>
                    <a:srgbClr val="000000">
                      <a:alpha val="71765"/>
                    </a:srgbClr>
                  </a:solidFill>
                  <a:ea typeface="思源黑体"/>
                </a:rPr>
                <a:t>侵犯者与孩子处在不平等的权利关系中，比如</a:t>
              </a:r>
              <a:r>
                <a:rPr lang="zh-CN" altLang="en-US" sz="2000" b="1" dirty="0">
                  <a:solidFill>
                    <a:srgbClr val="3A94F4"/>
                  </a:solidFill>
                  <a:ea typeface="思源黑体"/>
                </a:rPr>
                <a:t>自己的亲戚、邻居、老人、父母的朋友、老师</a:t>
              </a:r>
              <a:r>
                <a:rPr lang="zh-CN" altLang="en-US" sz="2000" dirty="0">
                  <a:solidFill>
                    <a:srgbClr val="000000">
                      <a:alpha val="71765"/>
                    </a:srgbClr>
                  </a:solidFill>
                  <a:ea typeface="思源黑体"/>
                </a:rPr>
                <a:t>等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9525"/>
              <a:ext cx="10146594" cy="820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zh-CN" altLang="en-US" sz="2667" dirty="0">
                  <a:solidFill>
                    <a:srgbClr val="0D7BEF"/>
                  </a:solidFill>
                  <a:ea typeface="思源黑体-超粗体 Bold"/>
                </a:rPr>
                <a:t>熟人作案</a:t>
              </a:r>
            </a:p>
          </p:txBody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124454" y="837192"/>
            <a:ext cx="1236581" cy="2832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059386">
            <a:off x="-1511713" y="-4766674"/>
            <a:ext cx="4886739" cy="638789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0" y="5819017"/>
            <a:ext cx="12192000" cy="124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42940" y="-18845"/>
            <a:ext cx="4949060" cy="699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67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2150375" y="-5010088"/>
            <a:ext cx="24154209" cy="2415420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704851" y="685801"/>
            <a:ext cx="4772859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40"/>
              </a:lnSpc>
            </a:pPr>
            <a:r>
              <a:rPr lang="zh-CN" altLang="en-US" sz="3200" spc="-1" dirty="0">
                <a:solidFill>
                  <a:srgbClr val="000000"/>
                </a:solidFill>
                <a:ea typeface="思源黑体-超粗体 Bold"/>
              </a:rPr>
              <a:t>怎么进行自我防卫</a:t>
            </a:r>
            <a:r>
              <a:rPr lang="en-US" sz="3200" spc="-1" dirty="0">
                <a:solidFill>
                  <a:srgbClr val="000000"/>
                </a:solidFill>
                <a:ea typeface="思源黑体-超粗体 Bold"/>
              </a:rPr>
              <a:t>？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36952" y="1768982"/>
            <a:ext cx="5442021" cy="5840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200"/>
              </a:lnSpc>
            </a:pPr>
            <a:r>
              <a:rPr lang="zh-CN" altLang="en-US" sz="2667" b="1" dirty="0">
                <a:solidFill>
                  <a:srgbClr val="3A94F4"/>
                </a:solidFill>
                <a:ea typeface="思源黑体"/>
              </a:rPr>
              <a:t>远离危险场景</a:t>
            </a:r>
          </a:p>
          <a:p>
            <a:pPr algn="just">
              <a:lnSpc>
                <a:spcPts val="2200"/>
              </a:lnSpc>
            </a:pPr>
            <a:endParaRPr lang="zh-CN" altLang="en-US" sz="2667" b="1" dirty="0">
              <a:solidFill>
                <a:srgbClr val="3A94F4"/>
              </a:solidFill>
              <a:ea typeface="思源黑体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124454" y="837192"/>
            <a:ext cx="1236581" cy="2832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59386">
            <a:off x="-1511713" y="-4766674"/>
            <a:ext cx="4886739" cy="638789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0" y="5819017"/>
            <a:ext cx="12192000" cy="1248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E68B02B0-60C5-F27A-787D-2970EF41098E}"/>
              </a:ext>
            </a:extLst>
          </p:cNvPr>
          <p:cNvSpPr txBox="1"/>
          <p:nvPr/>
        </p:nvSpPr>
        <p:spPr>
          <a:xfrm>
            <a:off x="1302291" y="2807724"/>
            <a:ext cx="3155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思源黑体" panose="02010600030101010101" charset="-122"/>
                <a:ea typeface="思源黑体" panose="02010600030101010101" charset="-122"/>
              </a:rPr>
              <a:t>独自前往偏僻区域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4A1BAAF-2021-B696-865D-C3E359B258B5}"/>
              </a:ext>
            </a:extLst>
          </p:cNvPr>
          <p:cNvSpPr txBox="1"/>
          <p:nvPr/>
        </p:nvSpPr>
        <p:spPr>
          <a:xfrm>
            <a:off x="1302291" y="3297699"/>
            <a:ext cx="5174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思源黑体" panose="02010600030101010101" charset="-122"/>
                <a:ea typeface="思源黑体" panose="02010600030101010101" charset="-122"/>
              </a:rPr>
              <a:t>太过信任长辈，长时间与异性独处一室</a:t>
            </a:r>
            <a:endParaRPr lang="en-US" sz="2000" dirty="0">
              <a:solidFill>
                <a:srgbClr val="FF0000"/>
              </a:solidFill>
              <a:latin typeface="思源黑体" panose="02010600030101010101" charset="-122"/>
              <a:ea typeface="思源黑体" panose="02010600030101010101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2670289-8EEC-4BBF-3CA3-8DF21744C8AC}"/>
              </a:ext>
            </a:extLst>
          </p:cNvPr>
          <p:cNvSpPr txBox="1"/>
          <p:nvPr/>
        </p:nvSpPr>
        <p:spPr>
          <a:xfrm>
            <a:off x="1302291" y="3787827"/>
            <a:ext cx="5688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思源黑体" panose="02010600030101010101" charset="-122"/>
                <a:ea typeface="思源黑体" panose="02010600030101010101" charset="-122"/>
              </a:rPr>
              <a:t>妈妈不在家，去邻居家长时间玩耍</a:t>
            </a:r>
            <a:endParaRPr lang="en-US" sz="2000" dirty="0">
              <a:solidFill>
                <a:srgbClr val="FF0000"/>
              </a:solidFill>
              <a:latin typeface="思源黑体" panose="02010600030101010101" charset="-122"/>
              <a:ea typeface="思源黑体" panose="02010600030101010101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6247B7A-AA2A-8F56-5AE9-269760BA591A}"/>
              </a:ext>
            </a:extLst>
          </p:cNvPr>
          <p:cNvSpPr txBox="1"/>
          <p:nvPr/>
        </p:nvSpPr>
        <p:spPr>
          <a:xfrm>
            <a:off x="1316336" y="4772530"/>
            <a:ext cx="5187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3A94F4"/>
                </a:solidFill>
                <a:latin typeface="思源黑体" panose="02010600030101010101" charset="-122"/>
                <a:ea typeface="思源黑体" panose="02010600030101010101" charset="-122"/>
              </a:rPr>
              <a:t>警惕熟人，提防</a:t>
            </a:r>
            <a:r>
              <a:rPr lang="en-US" altLang="zh-CN" sz="2800" b="1" dirty="0">
                <a:solidFill>
                  <a:srgbClr val="3A94F4"/>
                </a:solidFill>
                <a:latin typeface="思源黑体" panose="02010600030101010101" charset="-122"/>
                <a:ea typeface="思源黑体" panose="02010600030101010101" charset="-122"/>
              </a:rPr>
              <a:t>”</a:t>
            </a:r>
            <a:r>
              <a:rPr lang="zh-CN" altLang="en-US" sz="2800" b="1" dirty="0">
                <a:solidFill>
                  <a:srgbClr val="3A94F4"/>
                </a:solidFill>
                <a:latin typeface="思源黑体" panose="02010600030101010101" charset="-122"/>
                <a:ea typeface="思源黑体" panose="02010600030101010101" charset="-122"/>
              </a:rPr>
              <a:t>以爱之名</a:t>
            </a:r>
            <a:r>
              <a:rPr lang="en-US" altLang="zh-CN" sz="2800" b="1" dirty="0">
                <a:solidFill>
                  <a:srgbClr val="3A94F4"/>
                </a:solidFill>
                <a:latin typeface="思源黑体" panose="02010600030101010101" charset="-122"/>
                <a:ea typeface="思源黑体" panose="02010600030101010101" charset="-122"/>
              </a:rPr>
              <a:t>”</a:t>
            </a:r>
            <a:endParaRPr lang="en-US" sz="2800" b="1" dirty="0">
              <a:solidFill>
                <a:srgbClr val="3A94F4"/>
              </a:solidFill>
              <a:latin typeface="思源黑体" panose="02010600030101010101" charset="-122"/>
              <a:ea typeface="思源黑体" panose="02010600030101010101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4F8CE12C-7758-1835-9CC1-790E41CB385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52458" y="1172413"/>
            <a:ext cx="4864505" cy="4688915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8EB9FE86-A125-604C-4CCB-F11B1761FBD8}"/>
              </a:ext>
            </a:extLst>
          </p:cNvPr>
          <p:cNvSpPr/>
          <p:nvPr/>
        </p:nvSpPr>
        <p:spPr>
          <a:xfrm>
            <a:off x="3474482" y="2550003"/>
            <a:ext cx="69551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X</a:t>
            </a:r>
            <a:endParaRPr lang="zh-CN" altLang="en-US" sz="4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B326DB2-31C3-68BF-B063-C4351B3682EB}"/>
              </a:ext>
            </a:extLst>
          </p:cNvPr>
          <p:cNvSpPr/>
          <p:nvPr/>
        </p:nvSpPr>
        <p:spPr>
          <a:xfrm>
            <a:off x="5622191" y="3056003"/>
            <a:ext cx="64456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X</a:t>
            </a:r>
            <a:endParaRPr lang="zh-CN" altLang="en-US" sz="4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B2989B3-E6F7-ADE8-8BA4-C66FFDC25E73}"/>
              </a:ext>
            </a:extLst>
          </p:cNvPr>
          <p:cNvSpPr/>
          <p:nvPr/>
        </p:nvSpPr>
        <p:spPr>
          <a:xfrm>
            <a:off x="5155427" y="3555773"/>
            <a:ext cx="64456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X</a:t>
            </a:r>
            <a:endParaRPr lang="zh-CN" altLang="en-US" sz="4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  <p:bldP spid="3" grpId="0"/>
      <p:bldP spid="5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50467" y="5051112"/>
            <a:ext cx="1454242" cy="1121089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704779" y="2397940"/>
            <a:ext cx="6458021" cy="8255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200"/>
              </a:lnSpc>
            </a:pPr>
            <a:endParaRPr lang="en-US" altLang="zh-CN" sz="1467" dirty="0">
              <a:solidFill>
                <a:srgbClr val="000000">
                  <a:alpha val="71765"/>
                </a:srgbClr>
              </a:solidFill>
              <a:ea typeface="思源黑体"/>
            </a:endParaRPr>
          </a:p>
          <a:p>
            <a:pPr algn="just">
              <a:lnSpc>
                <a:spcPts val="2200"/>
              </a:lnSpc>
            </a:pPr>
            <a:endParaRPr lang="zh-CN" altLang="en-US" sz="1467" dirty="0">
              <a:solidFill>
                <a:srgbClr val="000000">
                  <a:alpha val="71765"/>
                </a:srgbClr>
              </a:solidFill>
              <a:ea typeface="思源黑体"/>
            </a:endParaRPr>
          </a:p>
          <a:p>
            <a:pPr algn="just">
              <a:lnSpc>
                <a:spcPts val="2200"/>
              </a:lnSpc>
            </a:pPr>
            <a:endParaRPr lang="zh-CN" altLang="en-US" sz="1467" dirty="0">
              <a:solidFill>
                <a:srgbClr val="000000">
                  <a:alpha val="71765"/>
                </a:srgbClr>
              </a:solidFill>
              <a:ea typeface="思源黑体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124454" y="837192"/>
            <a:ext cx="1236581" cy="2832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59386">
            <a:off x="-1511713" y="-4766674"/>
            <a:ext cx="4886739" cy="638789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0" y="5819017"/>
            <a:ext cx="12192000" cy="1248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EFE45E1F-58C0-F542-846A-909E44B76DE6}"/>
              </a:ext>
            </a:extLst>
          </p:cNvPr>
          <p:cNvSpPr txBox="1"/>
          <p:nvPr/>
        </p:nvSpPr>
        <p:spPr>
          <a:xfrm>
            <a:off x="689228" y="1475166"/>
            <a:ext cx="3226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3A94F4"/>
                </a:solidFill>
                <a:latin typeface="思源黑体" panose="02010600030101010101" charset="-122"/>
                <a:ea typeface="思源黑体" panose="02010600030101010101" charset="-122"/>
              </a:rPr>
              <a:t>假如伤害已发生</a:t>
            </a:r>
            <a:endParaRPr lang="en-US" sz="2800" b="1" dirty="0">
              <a:solidFill>
                <a:srgbClr val="3A94F4"/>
              </a:solidFill>
              <a:latin typeface="思源黑体" panose="02010600030101010101" charset="-122"/>
              <a:ea typeface="思源黑体" panose="02010600030101010101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E5955DD-E7E7-BD8B-B1B0-23C0FF49ABEA}"/>
              </a:ext>
            </a:extLst>
          </p:cNvPr>
          <p:cNvSpPr txBox="1"/>
          <p:nvPr/>
        </p:nvSpPr>
        <p:spPr>
          <a:xfrm>
            <a:off x="456181" y="2673828"/>
            <a:ext cx="6083717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>
              <a:latin typeface="思源黑体" panose="02010600030101010101" charset="-122"/>
              <a:ea typeface="思源黑体" panose="02010600030101010101" charset="-122"/>
            </a:endParaRPr>
          </a:p>
          <a:p>
            <a:r>
              <a:rPr lang="zh-CN" altLang="en-US" sz="2000" dirty="0">
                <a:latin typeface="思源黑体" panose="02010600030101010101" charset="-122"/>
                <a:ea typeface="思源黑体" panose="02010600030101010101" charset="-122"/>
              </a:rPr>
              <a:t>不要相信坏人的威胁，父母和警察可以保护你</a:t>
            </a:r>
            <a:endParaRPr lang="en-US" altLang="zh-CN" sz="2000" dirty="0">
              <a:latin typeface="思源黑体" panose="02010600030101010101" charset="-122"/>
              <a:ea typeface="思源黑体" panose="02010600030101010101" charset="-122"/>
            </a:endParaRPr>
          </a:p>
          <a:p>
            <a:endParaRPr lang="en-US" altLang="zh-CN" sz="2000" dirty="0">
              <a:latin typeface="思源黑体" panose="02010600030101010101" charset="-122"/>
              <a:ea typeface="思源黑体" panose="02010600030101010101" charset="-122"/>
            </a:endParaRPr>
          </a:p>
          <a:p>
            <a:r>
              <a:rPr lang="zh-CN" altLang="en-US" sz="2000" dirty="0">
                <a:latin typeface="思源黑体" panose="02010600030101010101" charset="-122"/>
                <a:ea typeface="思源黑体" panose="02010600030101010101" charset="-122"/>
              </a:rPr>
              <a:t>不要立刻洗澡，保护证据</a:t>
            </a:r>
            <a:endParaRPr lang="en-US" altLang="zh-CN" sz="2000" dirty="0">
              <a:latin typeface="思源黑体" panose="02010600030101010101" charset="-122"/>
              <a:ea typeface="思源黑体" panose="02010600030101010101" charset="-122"/>
            </a:endParaRPr>
          </a:p>
          <a:p>
            <a:endParaRPr lang="en-US" altLang="zh-CN" sz="2000" dirty="0">
              <a:latin typeface="思源黑体" panose="02010600030101010101" charset="-122"/>
              <a:ea typeface="思源黑体" panose="02010600030101010101" charset="-122"/>
            </a:endParaRPr>
          </a:p>
          <a:p>
            <a:r>
              <a:rPr lang="zh-CN" altLang="en-US" sz="2000" dirty="0">
                <a:latin typeface="思源黑体" panose="02010600030101010101" charset="-122"/>
                <a:ea typeface="思源黑体" panose="02010600030101010101" charset="-122"/>
              </a:rPr>
              <a:t>告诉家长或信任的长辈，立刻报警</a:t>
            </a:r>
            <a:endParaRPr lang="en-US" altLang="zh-CN" sz="2000" dirty="0">
              <a:latin typeface="思源黑体" panose="02010600030101010101" charset="-122"/>
              <a:ea typeface="思源黑体" panose="02010600030101010101" charset="-122"/>
            </a:endParaRPr>
          </a:p>
          <a:p>
            <a:endParaRPr lang="en-US" altLang="zh-CN" sz="2000" dirty="0">
              <a:latin typeface="思源黑体" panose="02010600030101010101" charset="-122"/>
              <a:ea typeface="思源黑体" panose="02010600030101010101" charset="-122"/>
            </a:endParaRPr>
          </a:p>
          <a:p>
            <a:r>
              <a:rPr lang="zh-CN" altLang="en-US" sz="2000" dirty="0">
                <a:latin typeface="思源黑体" panose="02010600030101010101" charset="-122"/>
                <a:ea typeface="思源黑体" panose="02010600030101010101" charset="-122"/>
              </a:rPr>
              <a:t>报警后到医院进行检查和治疗</a:t>
            </a:r>
            <a:endParaRPr lang="en-US" altLang="zh-CN" sz="2000" dirty="0">
              <a:latin typeface="思源黑体" panose="02010600030101010101" charset="-122"/>
              <a:ea typeface="思源黑体" panose="02010600030101010101" charset="-122"/>
            </a:endParaRPr>
          </a:p>
          <a:p>
            <a:endParaRPr lang="en-US" altLang="zh-CN" sz="2000" dirty="0">
              <a:latin typeface="思源黑体" panose="02010600030101010101" charset="-122"/>
              <a:ea typeface="思源黑体" panose="02010600030101010101" charset="-122"/>
            </a:endParaRPr>
          </a:p>
          <a:p>
            <a:r>
              <a:rPr lang="zh-CN" altLang="en-US" sz="2000" b="1" dirty="0">
                <a:solidFill>
                  <a:srgbClr val="FF0000"/>
                </a:solidFill>
                <a:latin typeface="思源黑体" panose="02010600030101010101" charset="-122"/>
                <a:ea typeface="思源黑体" panose="02010600030101010101" charset="-122"/>
              </a:rPr>
              <a:t>只要我们告诉了警察叔叔，所有坏人都会被抓起来！</a:t>
            </a:r>
            <a:endParaRPr lang="en-US" altLang="zh-CN" sz="2000" b="1" dirty="0">
              <a:solidFill>
                <a:srgbClr val="FF0000"/>
              </a:solidFill>
              <a:latin typeface="思源黑体" panose="02010600030101010101" charset="-122"/>
              <a:ea typeface="思源黑体" panose="02010600030101010101" charset="-122"/>
            </a:endParaRPr>
          </a:p>
          <a:p>
            <a:endParaRPr lang="en-US" sz="1600" dirty="0">
              <a:latin typeface="思源黑体" panose="02010600030101010101" charset="-122"/>
              <a:ea typeface="思源黑体" panose="02010600030101010101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1716857-A4C1-2C2A-ABBE-6B912F2A3D6F}"/>
              </a:ext>
            </a:extLst>
          </p:cNvPr>
          <p:cNvSpPr txBox="1"/>
          <p:nvPr/>
        </p:nvSpPr>
        <p:spPr>
          <a:xfrm>
            <a:off x="6962823" y="1279035"/>
            <a:ext cx="3748142" cy="4205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2133" b="1" dirty="0">
                <a:solidFill>
                  <a:schemeClr val="bg1"/>
                </a:solidFill>
                <a:latin typeface="思源黑体" panose="02010600030101010101" charset="-122"/>
                <a:ea typeface="思源黑体" panose="02010600030101010101" charset="-122"/>
              </a:rPr>
              <a:t>告诉自己这不是受害人的错误</a:t>
            </a:r>
            <a:endParaRPr lang="en-US" altLang="zh-CN" sz="2133" b="1" dirty="0">
              <a:solidFill>
                <a:schemeClr val="bg1"/>
              </a:solidFill>
              <a:latin typeface="思源黑体" panose="02010600030101010101" charset="-122"/>
              <a:ea typeface="思源黑体" panose="02010600030101010101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E858221-CAE8-DAD3-94D0-5BA939A38524}"/>
              </a:ext>
            </a:extLst>
          </p:cNvPr>
          <p:cNvSpPr txBox="1"/>
          <p:nvPr/>
        </p:nvSpPr>
        <p:spPr>
          <a:xfrm>
            <a:off x="5283200" y="1944774"/>
            <a:ext cx="6902018" cy="4205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2133" dirty="0">
                <a:solidFill>
                  <a:schemeClr val="bg1"/>
                </a:solidFill>
                <a:latin typeface="思源黑体" panose="02010600030101010101" charset="-122"/>
                <a:ea typeface="思源黑体" panose="02010600030101010101" charset="-122"/>
              </a:rPr>
              <a:t>假如身边人发生不幸，关心和帮助</a:t>
            </a:r>
            <a:r>
              <a:rPr lang="en-US" altLang="zh-CN" sz="2133" dirty="0">
                <a:solidFill>
                  <a:schemeClr val="bg1"/>
                </a:solidFill>
                <a:latin typeface="思源黑体" panose="02010600030101010101" charset="-122"/>
                <a:ea typeface="思源黑体" panose="02010600030101010101" charset="-122"/>
              </a:rPr>
              <a:t>TA</a:t>
            </a:r>
            <a:r>
              <a:rPr lang="zh-CN" altLang="en-US" sz="2133" dirty="0">
                <a:solidFill>
                  <a:schemeClr val="bg1"/>
                </a:solidFill>
                <a:latin typeface="思源黑体" panose="02010600030101010101" charset="-122"/>
                <a:ea typeface="思源黑体" panose="02010600030101010101" charset="-122"/>
              </a:rPr>
              <a:t>，不要孤立嘲笑</a:t>
            </a:r>
            <a:r>
              <a:rPr lang="en-US" altLang="zh-CN" sz="2133" dirty="0">
                <a:solidFill>
                  <a:schemeClr val="bg1"/>
                </a:solidFill>
                <a:latin typeface="思源黑体" panose="02010600030101010101" charset="-122"/>
                <a:ea typeface="思源黑体" panose="02010600030101010101" charset="-122"/>
              </a:rPr>
              <a:t>TA</a:t>
            </a:r>
            <a:endParaRPr lang="en-US" sz="2133" dirty="0">
              <a:solidFill>
                <a:schemeClr val="bg1"/>
              </a:solidFill>
              <a:latin typeface="思源黑体" panose="02010600030101010101" charset="-122"/>
              <a:ea typeface="思源黑体" panose="02010600030101010101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580EC34E-853A-EFA3-175A-B3A438BD094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70067" y="2706589"/>
            <a:ext cx="3962400" cy="289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62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463371" y="-5130371"/>
            <a:ext cx="17118741" cy="171187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258183" flipH="1">
            <a:off x="6520640" y="2371668"/>
            <a:ext cx="7191490" cy="940064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alphaModFix amt="44999"/>
          </a:blip>
          <a:srcRect/>
          <a:stretch>
            <a:fillRect/>
          </a:stretch>
        </p:blipFill>
        <p:spPr>
          <a:xfrm>
            <a:off x="6420179" y="5656511"/>
            <a:ext cx="4219789" cy="67516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b="49792"/>
          <a:stretch>
            <a:fillRect/>
          </a:stretch>
        </p:blipFill>
        <p:spPr>
          <a:xfrm>
            <a:off x="7431904" y="1791891"/>
            <a:ext cx="1454242" cy="56287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59386">
            <a:off x="-56964" y="-4350350"/>
            <a:ext cx="4886739" cy="638789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85800" y="1990779"/>
            <a:ext cx="6327729" cy="2667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401"/>
              </a:lnSpc>
            </a:pPr>
            <a:r>
              <a:rPr lang="zh-CN" altLang="en-US" sz="8800" dirty="0">
                <a:solidFill>
                  <a:srgbClr val="000000"/>
                </a:solidFill>
                <a:ea typeface="字由文艺黑"/>
              </a:rPr>
              <a:t>安全第一</a:t>
            </a:r>
            <a:endParaRPr lang="en-US" altLang="zh-CN" sz="8800" dirty="0">
              <a:solidFill>
                <a:srgbClr val="000000"/>
              </a:solidFill>
              <a:ea typeface="字由文艺黑"/>
            </a:endParaRPr>
          </a:p>
          <a:p>
            <a:pPr algn="just">
              <a:lnSpc>
                <a:spcPts val="10401"/>
              </a:lnSpc>
            </a:pPr>
            <a:r>
              <a:rPr lang="zh-CN" altLang="en-US" sz="8800" dirty="0">
                <a:solidFill>
                  <a:srgbClr val="000000"/>
                </a:solidFill>
                <a:ea typeface="字由文艺黑"/>
              </a:rPr>
              <a:t>勇敢说不</a:t>
            </a:r>
            <a:endParaRPr lang="en-US" sz="8800" dirty="0">
              <a:solidFill>
                <a:srgbClr val="000000"/>
              </a:solidFill>
              <a:ea typeface="字由文艺黑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221710" y="5210589"/>
            <a:ext cx="1454242" cy="112108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889590" y="1376448"/>
            <a:ext cx="4867629" cy="461764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>
            <a:alphaModFix amt="2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-396511" y="5817774"/>
            <a:ext cx="2164621" cy="49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2677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463371" y="-5130371"/>
            <a:ext cx="17118741" cy="171187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258183" flipH="1">
            <a:off x="6520640" y="2371668"/>
            <a:ext cx="7191490" cy="940064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alphaModFix amt="44999"/>
          </a:blip>
          <a:srcRect/>
          <a:stretch>
            <a:fillRect/>
          </a:stretch>
        </p:blipFill>
        <p:spPr>
          <a:xfrm>
            <a:off x="6420179" y="5656511"/>
            <a:ext cx="4219789" cy="67516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b="49792"/>
          <a:stretch>
            <a:fillRect/>
          </a:stretch>
        </p:blipFill>
        <p:spPr>
          <a:xfrm>
            <a:off x="7431904" y="1791891"/>
            <a:ext cx="1454242" cy="56287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59386">
            <a:off x="-56964" y="-4350350"/>
            <a:ext cx="4886739" cy="638789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85800" y="2545630"/>
            <a:ext cx="6327729" cy="1265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401"/>
              </a:lnSpc>
            </a:pPr>
            <a:r>
              <a:rPr lang="en-US" sz="8000" dirty="0">
                <a:solidFill>
                  <a:srgbClr val="000000"/>
                </a:solidFill>
                <a:ea typeface="字由文艺黑"/>
              </a:rPr>
              <a:t>感谢观看！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85800" y="4130027"/>
            <a:ext cx="2140942" cy="390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7"/>
              </a:lnSpc>
              <a:spcBef>
                <a:spcPct val="0"/>
              </a:spcBef>
            </a:pPr>
            <a:r>
              <a:rPr lang="en-US" sz="2333">
                <a:solidFill>
                  <a:srgbClr val="FAFAFA"/>
                </a:solidFill>
                <a:ea typeface="思源黑体 Bold"/>
              </a:rPr>
              <a:t>宣讲人：可小画 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221710" y="5210589"/>
            <a:ext cx="1454242" cy="112108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889590" y="1376448"/>
            <a:ext cx="4867629" cy="461764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>
            <a:alphaModFix amt="2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-396511" y="5817774"/>
            <a:ext cx="2164621" cy="4958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463371" y="-4595868"/>
            <a:ext cx="17118741" cy="1711874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933783" y="413621"/>
            <a:ext cx="6327729" cy="1010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20"/>
              </a:lnSpc>
            </a:pPr>
            <a:r>
              <a:rPr lang="zh-CN" altLang="en-US" sz="6000" dirty="0">
                <a:solidFill>
                  <a:srgbClr val="000000"/>
                </a:solidFill>
                <a:ea typeface="字由文艺黑"/>
              </a:rPr>
              <a:t>食品安全</a:t>
            </a:r>
            <a:endParaRPr lang="en-US" sz="6400" dirty="0">
              <a:solidFill>
                <a:srgbClr val="000000"/>
              </a:solidFill>
              <a:ea typeface="字由文艺黑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795955" y="3613252"/>
            <a:ext cx="5093479" cy="786937"/>
            <a:chOff x="0" y="0"/>
            <a:chExt cx="10186959" cy="1573875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0186959" cy="1573875"/>
              <a:chOff x="0" y="0"/>
              <a:chExt cx="2440058" cy="376987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40058" cy="376987"/>
              </a:xfrm>
              <a:custGeom>
                <a:avLst/>
                <a:gdLst/>
                <a:ahLst/>
                <a:cxnLst/>
                <a:rect l="l" t="t" r="r" b="b"/>
                <a:pathLst>
                  <a:path w="2440058" h="376987">
                    <a:moveTo>
                      <a:pt x="101331" y="0"/>
                    </a:moveTo>
                    <a:lnTo>
                      <a:pt x="2338727" y="0"/>
                    </a:lnTo>
                    <a:cubicBezTo>
                      <a:pt x="2394691" y="0"/>
                      <a:pt x="2440058" y="45367"/>
                      <a:pt x="2440058" y="101331"/>
                    </a:cubicBezTo>
                    <a:lnTo>
                      <a:pt x="2440058" y="275655"/>
                    </a:lnTo>
                    <a:cubicBezTo>
                      <a:pt x="2440058" y="331619"/>
                      <a:pt x="2394691" y="376987"/>
                      <a:pt x="2338727" y="376987"/>
                    </a:cubicBezTo>
                    <a:lnTo>
                      <a:pt x="101331" y="376987"/>
                    </a:lnTo>
                    <a:cubicBezTo>
                      <a:pt x="45367" y="376987"/>
                      <a:pt x="0" y="331619"/>
                      <a:pt x="0" y="275655"/>
                    </a:cubicBezTo>
                    <a:lnTo>
                      <a:pt x="0" y="101331"/>
                    </a:lnTo>
                    <a:cubicBezTo>
                      <a:pt x="0" y="45367"/>
                      <a:pt x="45367" y="0"/>
                      <a:pt x="101331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>
                <a:solidFill>
                  <a:srgbClr val="3A94F4"/>
                </a:solidFill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239"/>
                  </a:lnSpc>
                </a:pPr>
                <a:endParaRPr sz="1200"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119115" y="106388"/>
              <a:ext cx="1361099" cy="1361099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3A94F4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31624" tIns="31624" rIns="31624" bIns="31624" rtlCol="0" anchor="ctr"/>
              <a:lstStyle/>
              <a:p>
                <a:pPr algn="ctr">
                  <a:lnSpc>
                    <a:spcPts val="1840"/>
                  </a:lnSpc>
                </a:pPr>
                <a:endParaRPr sz="1200"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0" y="388952"/>
              <a:ext cx="1578382" cy="7300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67"/>
                </a:lnSpc>
              </a:pPr>
              <a:r>
                <a:rPr lang="en-US" sz="2639">
                  <a:solidFill>
                    <a:srgbClr val="FFFFFF"/>
                  </a:solidFill>
                  <a:latin typeface="思源黑体-粗体 Bold"/>
                </a:rPr>
                <a:t>02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792468" y="636440"/>
              <a:ext cx="7995059" cy="4588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400"/>
                </a:lnSpc>
              </a:pPr>
              <a:endParaRPr lang="en-US" sz="2800" dirty="0">
                <a:solidFill>
                  <a:srgbClr val="000000"/>
                </a:solidFill>
                <a:ea typeface="思源黑体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95955" y="2372700"/>
            <a:ext cx="5093479" cy="786937"/>
            <a:chOff x="0" y="0"/>
            <a:chExt cx="10186959" cy="1573875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0186959" cy="1573875"/>
              <a:chOff x="0" y="0"/>
              <a:chExt cx="2440058" cy="376987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2440058" cy="376987"/>
              </a:xfrm>
              <a:custGeom>
                <a:avLst/>
                <a:gdLst/>
                <a:ahLst/>
                <a:cxnLst/>
                <a:rect l="l" t="t" r="r" b="b"/>
                <a:pathLst>
                  <a:path w="2440058" h="376987">
                    <a:moveTo>
                      <a:pt x="101331" y="0"/>
                    </a:moveTo>
                    <a:lnTo>
                      <a:pt x="2338727" y="0"/>
                    </a:lnTo>
                    <a:cubicBezTo>
                      <a:pt x="2394691" y="0"/>
                      <a:pt x="2440058" y="45367"/>
                      <a:pt x="2440058" y="101331"/>
                    </a:cubicBezTo>
                    <a:lnTo>
                      <a:pt x="2440058" y="275655"/>
                    </a:lnTo>
                    <a:cubicBezTo>
                      <a:pt x="2440058" y="331619"/>
                      <a:pt x="2394691" y="376987"/>
                      <a:pt x="2338727" y="376987"/>
                    </a:cubicBezTo>
                    <a:lnTo>
                      <a:pt x="101331" y="376987"/>
                    </a:lnTo>
                    <a:cubicBezTo>
                      <a:pt x="45367" y="376987"/>
                      <a:pt x="0" y="331619"/>
                      <a:pt x="0" y="275655"/>
                    </a:cubicBezTo>
                    <a:lnTo>
                      <a:pt x="0" y="101331"/>
                    </a:lnTo>
                    <a:cubicBezTo>
                      <a:pt x="0" y="45367"/>
                      <a:pt x="45367" y="0"/>
                      <a:pt x="101331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>
                <a:solidFill>
                  <a:srgbClr val="3A94F4"/>
                </a:solidFill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239"/>
                  </a:lnSpc>
                </a:pPr>
                <a:endParaRPr sz="1200"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19115" y="106388"/>
              <a:ext cx="1361099" cy="1361099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3A94F4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31624" tIns="31624" rIns="31624" bIns="31624" rtlCol="0" anchor="ctr"/>
              <a:lstStyle/>
              <a:p>
                <a:pPr algn="ctr">
                  <a:lnSpc>
                    <a:spcPts val="1840"/>
                  </a:lnSpc>
                </a:pPr>
                <a:endParaRPr sz="1200"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0" y="388952"/>
              <a:ext cx="1578382" cy="7300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67"/>
                </a:lnSpc>
              </a:pPr>
              <a:r>
                <a:rPr lang="en-US" sz="2639">
                  <a:solidFill>
                    <a:srgbClr val="FFFFFF"/>
                  </a:solidFill>
                  <a:latin typeface="思源黑体-粗体 Bold"/>
                </a:rPr>
                <a:t>01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792468" y="636440"/>
              <a:ext cx="7995059" cy="4449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400"/>
                </a:lnSpc>
              </a:pPr>
              <a:r>
                <a:rPr lang="zh-CN" altLang="en-US" sz="2800" dirty="0">
                  <a:solidFill>
                    <a:srgbClr val="000000"/>
                  </a:solidFill>
                  <a:ea typeface="思源黑体"/>
                </a:rPr>
                <a:t>日常生活饮食的对与错</a:t>
              </a:r>
              <a:endParaRPr lang="en-US" sz="2800" dirty="0">
                <a:solidFill>
                  <a:srgbClr val="000000"/>
                </a:solidFill>
                <a:ea typeface="思源黑体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795955" y="4853805"/>
            <a:ext cx="5093479" cy="786937"/>
            <a:chOff x="0" y="0"/>
            <a:chExt cx="10186959" cy="1573875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10186959" cy="1573875"/>
              <a:chOff x="0" y="0"/>
              <a:chExt cx="2440058" cy="376987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2440058" cy="376987"/>
              </a:xfrm>
              <a:custGeom>
                <a:avLst/>
                <a:gdLst/>
                <a:ahLst/>
                <a:cxnLst/>
                <a:rect l="l" t="t" r="r" b="b"/>
                <a:pathLst>
                  <a:path w="2440058" h="376987">
                    <a:moveTo>
                      <a:pt x="101331" y="0"/>
                    </a:moveTo>
                    <a:lnTo>
                      <a:pt x="2338727" y="0"/>
                    </a:lnTo>
                    <a:cubicBezTo>
                      <a:pt x="2394691" y="0"/>
                      <a:pt x="2440058" y="45367"/>
                      <a:pt x="2440058" y="101331"/>
                    </a:cubicBezTo>
                    <a:lnTo>
                      <a:pt x="2440058" y="275655"/>
                    </a:lnTo>
                    <a:cubicBezTo>
                      <a:pt x="2440058" y="331619"/>
                      <a:pt x="2394691" y="376987"/>
                      <a:pt x="2338727" y="376987"/>
                    </a:cubicBezTo>
                    <a:lnTo>
                      <a:pt x="101331" y="376987"/>
                    </a:lnTo>
                    <a:cubicBezTo>
                      <a:pt x="45367" y="376987"/>
                      <a:pt x="0" y="331619"/>
                      <a:pt x="0" y="275655"/>
                    </a:cubicBezTo>
                    <a:lnTo>
                      <a:pt x="0" y="101331"/>
                    </a:lnTo>
                    <a:cubicBezTo>
                      <a:pt x="0" y="45367"/>
                      <a:pt x="45367" y="0"/>
                      <a:pt x="101331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>
                <a:solidFill>
                  <a:srgbClr val="3A94F4"/>
                </a:solidFill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239"/>
                  </a:lnSpc>
                </a:pPr>
                <a:endParaRPr sz="1200"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119115" y="106388"/>
              <a:ext cx="1361099" cy="1361099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3A94F4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31624" tIns="31624" rIns="31624" bIns="31624" rtlCol="0" anchor="ctr"/>
              <a:lstStyle/>
              <a:p>
                <a:pPr algn="ctr">
                  <a:lnSpc>
                    <a:spcPts val="1840"/>
                  </a:lnSpc>
                </a:pPr>
                <a:endParaRPr sz="1200"/>
              </a:p>
            </p:txBody>
          </p:sp>
        </p:grpSp>
        <p:sp>
          <p:nvSpPr>
            <p:cNvPr id="30" name="TextBox 30"/>
            <p:cNvSpPr txBox="1"/>
            <p:nvPr/>
          </p:nvSpPr>
          <p:spPr>
            <a:xfrm>
              <a:off x="0" y="388952"/>
              <a:ext cx="1578382" cy="7300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67"/>
                </a:lnSpc>
              </a:pPr>
              <a:r>
                <a:rPr lang="en-US" sz="2639">
                  <a:solidFill>
                    <a:srgbClr val="FFFFFF"/>
                  </a:solidFill>
                  <a:latin typeface="思源黑体-粗体 Bold"/>
                </a:rPr>
                <a:t>03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1792468" y="636440"/>
              <a:ext cx="7995059" cy="4449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400"/>
                </a:lnSpc>
              </a:pPr>
              <a:r>
                <a:rPr lang="zh-CN" altLang="en-US" sz="2800" dirty="0">
                  <a:solidFill>
                    <a:srgbClr val="000000"/>
                  </a:solidFill>
                  <a:ea typeface="思源黑体"/>
                </a:rPr>
                <a:t>健康饮食小知识</a:t>
              </a:r>
              <a:endParaRPr lang="en-US" sz="2800" dirty="0">
                <a:solidFill>
                  <a:srgbClr val="000000"/>
                </a:solidFill>
                <a:ea typeface="思源黑体"/>
              </a:endParaRPr>
            </a:p>
          </p:txBody>
        </p:sp>
      </p:grpSp>
      <p:pic>
        <p:nvPicPr>
          <p:cNvPr id="59" name="Picture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59386">
            <a:off x="-727667" y="-4773506"/>
            <a:ext cx="4886739" cy="6387894"/>
          </a:xfrm>
          <a:prstGeom prst="rect">
            <a:avLst/>
          </a:prstGeom>
        </p:spPr>
      </p:pic>
      <p:pic>
        <p:nvPicPr>
          <p:cNvPr id="60" name="Picture 6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0" y="5819017"/>
            <a:ext cx="12192000" cy="1248000"/>
          </a:xfrm>
          <a:prstGeom prst="rect">
            <a:avLst/>
          </a:prstGeom>
        </p:spPr>
      </p:pic>
      <p:pic>
        <p:nvPicPr>
          <p:cNvPr id="61" name="Picture 6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221710" y="470549"/>
            <a:ext cx="1454242" cy="1121089"/>
          </a:xfrm>
          <a:prstGeom prst="rect">
            <a:avLst/>
          </a:prstGeom>
        </p:spPr>
      </p:pic>
      <p:sp>
        <p:nvSpPr>
          <p:cNvPr id="32" name="TextBox 22">
            <a:extLst>
              <a:ext uri="{FF2B5EF4-FFF2-40B4-BE49-F238E27FC236}">
                <a16:creationId xmlns:a16="http://schemas.microsoft.com/office/drawing/2014/main" id="{8FA07305-EC49-A532-F225-6B969C203B95}"/>
              </a:ext>
            </a:extLst>
          </p:cNvPr>
          <p:cNvSpPr txBox="1"/>
          <p:nvPr/>
        </p:nvSpPr>
        <p:spPr>
          <a:xfrm>
            <a:off x="1692071" y="3963503"/>
            <a:ext cx="3997529" cy="22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2800" dirty="0">
                <a:solidFill>
                  <a:srgbClr val="000000"/>
                </a:solidFill>
                <a:ea typeface="思源黑体"/>
              </a:rPr>
              <a:t>食品安全小知识</a:t>
            </a:r>
            <a:endParaRPr lang="en-US" sz="2800" dirty="0">
              <a:solidFill>
                <a:srgbClr val="000000"/>
              </a:solidFill>
              <a:ea typeface="思源黑体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059386">
            <a:off x="-1193789" y="-4921164"/>
            <a:ext cx="4886739" cy="638789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124454" y="837192"/>
            <a:ext cx="1236581" cy="2832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733862" y="5465833"/>
            <a:ext cx="916277" cy="70636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0" y="5819017"/>
            <a:ext cx="12192000" cy="12480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562059" y="1143001"/>
            <a:ext cx="2656535" cy="1464299"/>
            <a:chOff x="-132760" y="141001"/>
            <a:chExt cx="5312192" cy="4118485"/>
          </a:xfrm>
        </p:grpSpPr>
        <p:grpSp>
          <p:nvGrpSpPr>
            <p:cNvPr id="9" name="Group 9"/>
            <p:cNvGrpSpPr/>
            <p:nvPr/>
          </p:nvGrpSpPr>
          <p:grpSpPr>
            <a:xfrm>
              <a:off x="-132760" y="546489"/>
              <a:ext cx="5252051" cy="3712997"/>
              <a:chOff x="-30765" y="-47625"/>
              <a:chExt cx="1217075" cy="860425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-30765" y="94281"/>
                <a:ext cx="1217075" cy="448824"/>
              </a:xfrm>
              <a:custGeom>
                <a:avLst/>
                <a:gdLst/>
                <a:ahLst/>
                <a:cxnLst/>
                <a:rect l="l" t="t" r="r" b="b"/>
                <a:pathLst>
                  <a:path w="1214182" h="561654">
                    <a:moveTo>
                      <a:pt x="43343" y="0"/>
                    </a:moveTo>
                    <a:lnTo>
                      <a:pt x="1170840" y="0"/>
                    </a:lnTo>
                    <a:cubicBezTo>
                      <a:pt x="1194777" y="0"/>
                      <a:pt x="1214182" y="19405"/>
                      <a:pt x="1214182" y="43343"/>
                    </a:cubicBezTo>
                    <a:lnTo>
                      <a:pt x="1214182" y="518311"/>
                    </a:lnTo>
                    <a:cubicBezTo>
                      <a:pt x="1214182" y="529806"/>
                      <a:pt x="1209616" y="540831"/>
                      <a:pt x="1201488" y="548959"/>
                    </a:cubicBezTo>
                    <a:cubicBezTo>
                      <a:pt x="1193359" y="557087"/>
                      <a:pt x="1182335" y="561654"/>
                      <a:pt x="1170840" y="561654"/>
                    </a:cubicBezTo>
                    <a:lnTo>
                      <a:pt x="43343" y="561654"/>
                    </a:lnTo>
                    <a:cubicBezTo>
                      <a:pt x="31847" y="561654"/>
                      <a:pt x="20823" y="557087"/>
                      <a:pt x="12695" y="548959"/>
                    </a:cubicBezTo>
                    <a:cubicBezTo>
                      <a:pt x="4566" y="540831"/>
                      <a:pt x="0" y="529806"/>
                      <a:pt x="0" y="518311"/>
                    </a:cubicBezTo>
                    <a:lnTo>
                      <a:pt x="0" y="43343"/>
                    </a:lnTo>
                    <a:cubicBezTo>
                      <a:pt x="0" y="31847"/>
                      <a:pt x="4566" y="20823"/>
                      <a:pt x="12695" y="12695"/>
                    </a:cubicBezTo>
                    <a:cubicBezTo>
                      <a:pt x="20823" y="4566"/>
                      <a:pt x="31847" y="0"/>
                      <a:pt x="433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0D7BEF"/>
                </a:solidFill>
              </a:ln>
            </p:spPr>
            <p:txBody>
              <a:bodyPr/>
              <a:lstStyle/>
              <a:p>
                <a:endParaRPr lang="en-US" sz="1200" dirty="0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239"/>
                  </a:lnSpc>
                </a:pPr>
                <a:endParaRPr sz="1200"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2008783" y="141001"/>
              <a:ext cx="1222008" cy="1222008"/>
            </a:xfrm>
            <a:prstGeom prst="rect">
              <a:avLst/>
            </a:prstGeom>
          </p:spPr>
          <p:txBody>
            <a:bodyPr lIns="31624" tIns="31624" rIns="31624" bIns="31624" rtlCol="0" anchor="ctr"/>
            <a:lstStyle/>
            <a:p>
              <a:pPr algn="ctr">
                <a:lnSpc>
                  <a:spcPts val="1840"/>
                </a:lnSpc>
              </a:pPr>
              <a:endParaRPr sz="120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-60140" y="1612786"/>
              <a:ext cx="5239572" cy="9881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99"/>
                </a:lnSpc>
              </a:pPr>
              <a:r>
                <a:rPr lang="zh-CN" altLang="en-US" sz="1999" dirty="0">
                  <a:solidFill>
                    <a:srgbClr val="000000"/>
                  </a:solidFill>
                  <a:ea typeface="思源黑体"/>
                </a:rPr>
                <a:t>饭前便后洗手</a:t>
              </a:r>
              <a:endParaRPr lang="en-US" sz="1999" dirty="0">
                <a:solidFill>
                  <a:srgbClr val="000000"/>
                </a:solidFill>
                <a:ea typeface="思源黑体"/>
              </a:endParaRPr>
            </a:p>
          </p:txBody>
        </p:sp>
      </p:grpSp>
      <p:sp>
        <p:nvSpPr>
          <p:cNvPr id="55" name="TextBox 55"/>
          <p:cNvSpPr txBox="1"/>
          <p:nvPr/>
        </p:nvSpPr>
        <p:spPr>
          <a:xfrm>
            <a:off x="704851" y="685801"/>
            <a:ext cx="4772859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40"/>
              </a:lnSpc>
            </a:pPr>
            <a:r>
              <a:rPr lang="zh-CN" altLang="en-US" sz="3200" spc="-1" dirty="0">
                <a:solidFill>
                  <a:srgbClr val="000000"/>
                </a:solidFill>
                <a:ea typeface="思源黑体-超粗体 Bold"/>
              </a:rPr>
              <a:t>哪些对？哪些错？</a:t>
            </a:r>
            <a:endParaRPr lang="en-US" sz="3200" spc="-1" dirty="0">
              <a:solidFill>
                <a:srgbClr val="000000"/>
              </a:solidFill>
              <a:ea typeface="思源黑体-超粗体 Bold"/>
            </a:endParaRPr>
          </a:p>
        </p:txBody>
      </p:sp>
      <p:grpSp>
        <p:nvGrpSpPr>
          <p:cNvPr id="57" name="Group 8">
            <a:extLst>
              <a:ext uri="{FF2B5EF4-FFF2-40B4-BE49-F238E27FC236}">
                <a16:creationId xmlns:a16="http://schemas.microsoft.com/office/drawing/2014/main" id="{3BF2C94B-80AF-8BB3-9FBF-2DE43E4331BB}"/>
              </a:ext>
            </a:extLst>
          </p:cNvPr>
          <p:cNvGrpSpPr/>
          <p:nvPr/>
        </p:nvGrpSpPr>
        <p:grpSpPr>
          <a:xfrm>
            <a:off x="2568301" y="2269501"/>
            <a:ext cx="2626460" cy="1464299"/>
            <a:chOff x="-120276" y="141001"/>
            <a:chExt cx="5620906" cy="4118485"/>
          </a:xfrm>
        </p:grpSpPr>
        <p:grpSp>
          <p:nvGrpSpPr>
            <p:cNvPr id="58" name="Group 9">
              <a:extLst>
                <a:ext uri="{FF2B5EF4-FFF2-40B4-BE49-F238E27FC236}">
                  <a16:creationId xmlns:a16="http://schemas.microsoft.com/office/drawing/2014/main" id="{67DE9029-CF31-8C22-FE1B-1AB366AF2B84}"/>
                </a:ext>
              </a:extLst>
            </p:cNvPr>
            <p:cNvGrpSpPr/>
            <p:nvPr/>
          </p:nvGrpSpPr>
          <p:grpSpPr>
            <a:xfrm>
              <a:off x="-120276" y="546489"/>
              <a:ext cx="5620906" cy="3712997"/>
              <a:chOff x="-27872" y="-47625"/>
              <a:chExt cx="1302551" cy="860425"/>
            </a:xfrm>
          </p:grpSpPr>
          <p:sp>
            <p:nvSpPr>
              <p:cNvPr id="61" name="Freeform 10">
                <a:extLst>
                  <a:ext uri="{FF2B5EF4-FFF2-40B4-BE49-F238E27FC236}">
                    <a16:creationId xmlns:a16="http://schemas.microsoft.com/office/drawing/2014/main" id="{F7ED7686-88A0-2E77-C5A6-6AAB063E7D90}"/>
                  </a:ext>
                </a:extLst>
              </p:cNvPr>
              <p:cNvSpPr/>
              <p:nvPr/>
            </p:nvSpPr>
            <p:spPr>
              <a:xfrm>
                <a:off x="-27872" y="94281"/>
                <a:ext cx="1302551" cy="448824"/>
              </a:xfrm>
              <a:custGeom>
                <a:avLst/>
                <a:gdLst/>
                <a:ahLst/>
                <a:cxnLst/>
                <a:rect l="l" t="t" r="r" b="b"/>
                <a:pathLst>
                  <a:path w="1214182" h="561654">
                    <a:moveTo>
                      <a:pt x="43343" y="0"/>
                    </a:moveTo>
                    <a:lnTo>
                      <a:pt x="1170840" y="0"/>
                    </a:lnTo>
                    <a:cubicBezTo>
                      <a:pt x="1194777" y="0"/>
                      <a:pt x="1214182" y="19405"/>
                      <a:pt x="1214182" y="43343"/>
                    </a:cubicBezTo>
                    <a:lnTo>
                      <a:pt x="1214182" y="518311"/>
                    </a:lnTo>
                    <a:cubicBezTo>
                      <a:pt x="1214182" y="529806"/>
                      <a:pt x="1209616" y="540831"/>
                      <a:pt x="1201488" y="548959"/>
                    </a:cubicBezTo>
                    <a:cubicBezTo>
                      <a:pt x="1193359" y="557087"/>
                      <a:pt x="1182335" y="561654"/>
                      <a:pt x="1170840" y="561654"/>
                    </a:cubicBezTo>
                    <a:lnTo>
                      <a:pt x="43343" y="561654"/>
                    </a:lnTo>
                    <a:cubicBezTo>
                      <a:pt x="31847" y="561654"/>
                      <a:pt x="20823" y="557087"/>
                      <a:pt x="12695" y="548959"/>
                    </a:cubicBezTo>
                    <a:cubicBezTo>
                      <a:pt x="4566" y="540831"/>
                      <a:pt x="0" y="529806"/>
                      <a:pt x="0" y="518311"/>
                    </a:cubicBezTo>
                    <a:lnTo>
                      <a:pt x="0" y="43343"/>
                    </a:lnTo>
                    <a:cubicBezTo>
                      <a:pt x="0" y="31847"/>
                      <a:pt x="4566" y="20823"/>
                      <a:pt x="12695" y="12695"/>
                    </a:cubicBezTo>
                    <a:cubicBezTo>
                      <a:pt x="20823" y="4566"/>
                      <a:pt x="31847" y="0"/>
                      <a:pt x="433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0D7BEF"/>
                </a:solidFill>
              </a:ln>
            </p:spPr>
            <p:txBody>
              <a:bodyPr/>
              <a:lstStyle/>
              <a:p>
                <a:endParaRPr lang="en-US" sz="1200" dirty="0"/>
              </a:p>
            </p:txBody>
          </p:sp>
          <p:sp>
            <p:nvSpPr>
              <p:cNvPr id="62" name="TextBox 11">
                <a:extLst>
                  <a:ext uri="{FF2B5EF4-FFF2-40B4-BE49-F238E27FC236}">
                    <a16:creationId xmlns:a16="http://schemas.microsoft.com/office/drawing/2014/main" id="{D6F87F01-9452-BF1F-596E-A43605A10337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239"/>
                  </a:lnSpc>
                </a:pPr>
                <a:endParaRPr sz="1200"/>
              </a:p>
            </p:txBody>
          </p:sp>
        </p:grpSp>
        <p:sp>
          <p:nvSpPr>
            <p:cNvPr id="59" name="TextBox 14">
              <a:extLst>
                <a:ext uri="{FF2B5EF4-FFF2-40B4-BE49-F238E27FC236}">
                  <a16:creationId xmlns:a16="http://schemas.microsoft.com/office/drawing/2014/main" id="{2426AAA2-3B8A-E4ED-F238-B8E003554668}"/>
                </a:ext>
              </a:extLst>
            </p:cNvPr>
            <p:cNvSpPr txBox="1"/>
            <p:nvPr/>
          </p:nvSpPr>
          <p:spPr>
            <a:xfrm>
              <a:off x="2008783" y="141001"/>
              <a:ext cx="1222008" cy="1222008"/>
            </a:xfrm>
            <a:prstGeom prst="rect">
              <a:avLst/>
            </a:prstGeom>
          </p:spPr>
          <p:txBody>
            <a:bodyPr lIns="31624" tIns="31624" rIns="31624" bIns="31624" rtlCol="0" anchor="ctr"/>
            <a:lstStyle/>
            <a:p>
              <a:pPr algn="ctr">
                <a:lnSpc>
                  <a:spcPts val="1840"/>
                </a:lnSpc>
              </a:pPr>
              <a:endParaRPr sz="1200"/>
            </a:p>
          </p:txBody>
        </p:sp>
        <p:sp>
          <p:nvSpPr>
            <p:cNvPr id="60" name="TextBox 16">
              <a:extLst>
                <a:ext uri="{FF2B5EF4-FFF2-40B4-BE49-F238E27FC236}">
                  <a16:creationId xmlns:a16="http://schemas.microsoft.com/office/drawing/2014/main" id="{30BBD17A-AEE7-B1E2-8221-0E1BF1E3111B}"/>
                </a:ext>
              </a:extLst>
            </p:cNvPr>
            <p:cNvSpPr txBox="1"/>
            <p:nvPr/>
          </p:nvSpPr>
          <p:spPr>
            <a:xfrm>
              <a:off x="-24519" y="1612786"/>
              <a:ext cx="5239571" cy="9881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99"/>
                </a:lnSpc>
              </a:pPr>
              <a:r>
                <a:rPr lang="zh-CN" altLang="en-US" sz="1999" dirty="0">
                  <a:solidFill>
                    <a:srgbClr val="000000"/>
                  </a:solidFill>
                  <a:ea typeface="思源黑体"/>
                </a:rPr>
                <a:t>吃过期变质食物</a:t>
              </a:r>
              <a:endParaRPr lang="en-US" sz="1999" dirty="0">
                <a:solidFill>
                  <a:srgbClr val="000000"/>
                </a:solidFill>
                <a:ea typeface="思源黑体"/>
              </a:endParaRPr>
            </a:p>
          </p:txBody>
        </p:sp>
      </p:grpSp>
      <p:grpSp>
        <p:nvGrpSpPr>
          <p:cNvPr id="63" name="Group 8">
            <a:extLst>
              <a:ext uri="{FF2B5EF4-FFF2-40B4-BE49-F238E27FC236}">
                <a16:creationId xmlns:a16="http://schemas.microsoft.com/office/drawing/2014/main" id="{D84D32F0-0F11-F21D-AB15-0AF4892B68D9}"/>
              </a:ext>
            </a:extLst>
          </p:cNvPr>
          <p:cNvGrpSpPr/>
          <p:nvPr/>
        </p:nvGrpSpPr>
        <p:grpSpPr>
          <a:xfrm>
            <a:off x="2584646" y="3437901"/>
            <a:ext cx="2686125" cy="1464299"/>
            <a:chOff x="-120276" y="141001"/>
            <a:chExt cx="5390881" cy="4118485"/>
          </a:xfrm>
        </p:grpSpPr>
        <p:grpSp>
          <p:nvGrpSpPr>
            <p:cNvPr id="64" name="Group 9">
              <a:extLst>
                <a:ext uri="{FF2B5EF4-FFF2-40B4-BE49-F238E27FC236}">
                  <a16:creationId xmlns:a16="http://schemas.microsoft.com/office/drawing/2014/main" id="{B50F95B8-0D69-2FCC-714F-C17B03049A33}"/>
                </a:ext>
              </a:extLst>
            </p:cNvPr>
            <p:cNvGrpSpPr/>
            <p:nvPr/>
          </p:nvGrpSpPr>
          <p:grpSpPr>
            <a:xfrm>
              <a:off x="-120276" y="546489"/>
              <a:ext cx="5239567" cy="3712997"/>
              <a:chOff x="-27872" y="-47625"/>
              <a:chExt cx="1214182" cy="860425"/>
            </a:xfrm>
          </p:grpSpPr>
          <p:sp>
            <p:nvSpPr>
              <p:cNvPr id="67" name="Freeform 10">
                <a:extLst>
                  <a:ext uri="{FF2B5EF4-FFF2-40B4-BE49-F238E27FC236}">
                    <a16:creationId xmlns:a16="http://schemas.microsoft.com/office/drawing/2014/main" id="{A1E77083-F69F-6780-2F9A-A1ACC7F78A57}"/>
                  </a:ext>
                </a:extLst>
              </p:cNvPr>
              <p:cNvSpPr/>
              <p:nvPr/>
            </p:nvSpPr>
            <p:spPr>
              <a:xfrm>
                <a:off x="-27872" y="94281"/>
                <a:ext cx="1214182" cy="448824"/>
              </a:xfrm>
              <a:custGeom>
                <a:avLst/>
                <a:gdLst/>
                <a:ahLst/>
                <a:cxnLst/>
                <a:rect l="l" t="t" r="r" b="b"/>
                <a:pathLst>
                  <a:path w="1214182" h="561654">
                    <a:moveTo>
                      <a:pt x="43343" y="0"/>
                    </a:moveTo>
                    <a:lnTo>
                      <a:pt x="1170840" y="0"/>
                    </a:lnTo>
                    <a:cubicBezTo>
                      <a:pt x="1194777" y="0"/>
                      <a:pt x="1214182" y="19405"/>
                      <a:pt x="1214182" y="43343"/>
                    </a:cubicBezTo>
                    <a:lnTo>
                      <a:pt x="1214182" y="518311"/>
                    </a:lnTo>
                    <a:cubicBezTo>
                      <a:pt x="1214182" y="529806"/>
                      <a:pt x="1209616" y="540831"/>
                      <a:pt x="1201488" y="548959"/>
                    </a:cubicBezTo>
                    <a:cubicBezTo>
                      <a:pt x="1193359" y="557087"/>
                      <a:pt x="1182335" y="561654"/>
                      <a:pt x="1170840" y="561654"/>
                    </a:cubicBezTo>
                    <a:lnTo>
                      <a:pt x="43343" y="561654"/>
                    </a:lnTo>
                    <a:cubicBezTo>
                      <a:pt x="31847" y="561654"/>
                      <a:pt x="20823" y="557087"/>
                      <a:pt x="12695" y="548959"/>
                    </a:cubicBezTo>
                    <a:cubicBezTo>
                      <a:pt x="4566" y="540831"/>
                      <a:pt x="0" y="529806"/>
                      <a:pt x="0" y="518311"/>
                    </a:cubicBezTo>
                    <a:lnTo>
                      <a:pt x="0" y="43343"/>
                    </a:lnTo>
                    <a:cubicBezTo>
                      <a:pt x="0" y="31847"/>
                      <a:pt x="4566" y="20823"/>
                      <a:pt x="12695" y="12695"/>
                    </a:cubicBezTo>
                    <a:cubicBezTo>
                      <a:pt x="20823" y="4566"/>
                      <a:pt x="31847" y="0"/>
                      <a:pt x="433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0D7BEF"/>
                </a:solidFill>
              </a:ln>
            </p:spPr>
            <p:txBody>
              <a:bodyPr/>
              <a:lstStyle/>
              <a:p>
                <a:endParaRPr lang="en-US" sz="1200" dirty="0"/>
              </a:p>
            </p:txBody>
          </p:sp>
          <p:sp>
            <p:nvSpPr>
              <p:cNvPr id="68" name="TextBox 11">
                <a:extLst>
                  <a:ext uri="{FF2B5EF4-FFF2-40B4-BE49-F238E27FC236}">
                    <a16:creationId xmlns:a16="http://schemas.microsoft.com/office/drawing/2014/main" id="{75403F98-4369-69C5-F3C0-B3EF7B8F9840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239"/>
                  </a:lnSpc>
                </a:pPr>
                <a:endParaRPr sz="1200"/>
              </a:p>
            </p:txBody>
          </p:sp>
        </p:grpSp>
        <p:sp>
          <p:nvSpPr>
            <p:cNvPr id="65" name="TextBox 14">
              <a:extLst>
                <a:ext uri="{FF2B5EF4-FFF2-40B4-BE49-F238E27FC236}">
                  <a16:creationId xmlns:a16="http://schemas.microsoft.com/office/drawing/2014/main" id="{8C4E8EFD-E70F-4DD1-0F8D-5A3D43FB477C}"/>
                </a:ext>
              </a:extLst>
            </p:cNvPr>
            <p:cNvSpPr txBox="1"/>
            <p:nvPr/>
          </p:nvSpPr>
          <p:spPr>
            <a:xfrm>
              <a:off x="2008783" y="141001"/>
              <a:ext cx="1222008" cy="1222008"/>
            </a:xfrm>
            <a:prstGeom prst="rect">
              <a:avLst/>
            </a:prstGeom>
          </p:spPr>
          <p:txBody>
            <a:bodyPr lIns="31624" tIns="31624" rIns="31624" bIns="31624" rtlCol="0" anchor="ctr"/>
            <a:lstStyle/>
            <a:p>
              <a:pPr algn="ctr">
                <a:lnSpc>
                  <a:spcPts val="1840"/>
                </a:lnSpc>
              </a:pPr>
              <a:endParaRPr sz="1200"/>
            </a:p>
          </p:txBody>
        </p:sp>
        <p:sp>
          <p:nvSpPr>
            <p:cNvPr id="66" name="TextBox 16">
              <a:extLst>
                <a:ext uri="{FF2B5EF4-FFF2-40B4-BE49-F238E27FC236}">
                  <a16:creationId xmlns:a16="http://schemas.microsoft.com/office/drawing/2014/main" id="{99CA2926-463F-A3A7-19F5-D165275D8247}"/>
                </a:ext>
              </a:extLst>
            </p:cNvPr>
            <p:cNvSpPr txBox="1"/>
            <p:nvPr/>
          </p:nvSpPr>
          <p:spPr>
            <a:xfrm>
              <a:off x="31035" y="1607715"/>
              <a:ext cx="5239570" cy="9881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99"/>
                </a:lnSpc>
              </a:pPr>
              <a:r>
                <a:rPr lang="zh-CN" altLang="en-US" sz="1999" dirty="0">
                  <a:solidFill>
                    <a:srgbClr val="000000"/>
                  </a:solidFill>
                  <a:ea typeface="思源黑体"/>
                </a:rPr>
                <a:t>吃来路不明的食物</a:t>
              </a:r>
              <a:endParaRPr lang="en-US" sz="1999" dirty="0">
                <a:solidFill>
                  <a:srgbClr val="000000"/>
                </a:solidFill>
                <a:ea typeface="思源黑体"/>
              </a:endParaRPr>
            </a:p>
          </p:txBody>
        </p:sp>
      </p:grpSp>
      <p:grpSp>
        <p:nvGrpSpPr>
          <p:cNvPr id="82" name="Group 8">
            <a:extLst>
              <a:ext uri="{FF2B5EF4-FFF2-40B4-BE49-F238E27FC236}">
                <a16:creationId xmlns:a16="http://schemas.microsoft.com/office/drawing/2014/main" id="{B70B5A51-3D5D-04BF-A543-DC4BF08C47B2}"/>
              </a:ext>
            </a:extLst>
          </p:cNvPr>
          <p:cNvGrpSpPr/>
          <p:nvPr/>
        </p:nvGrpSpPr>
        <p:grpSpPr>
          <a:xfrm>
            <a:off x="6209281" y="4624207"/>
            <a:ext cx="2610729" cy="1386692"/>
            <a:chOff x="-120276" y="141001"/>
            <a:chExt cx="5239567" cy="4426421"/>
          </a:xfrm>
        </p:grpSpPr>
        <p:grpSp>
          <p:nvGrpSpPr>
            <p:cNvPr id="83" name="Group 9">
              <a:extLst>
                <a:ext uri="{FF2B5EF4-FFF2-40B4-BE49-F238E27FC236}">
                  <a16:creationId xmlns:a16="http://schemas.microsoft.com/office/drawing/2014/main" id="{E8885952-D218-B5A5-47CB-E5BD4AD07BB1}"/>
                </a:ext>
              </a:extLst>
            </p:cNvPr>
            <p:cNvGrpSpPr/>
            <p:nvPr/>
          </p:nvGrpSpPr>
          <p:grpSpPr>
            <a:xfrm>
              <a:off x="-120276" y="546489"/>
              <a:ext cx="5239567" cy="4020933"/>
              <a:chOff x="-27872" y="-47625"/>
              <a:chExt cx="1214182" cy="931784"/>
            </a:xfrm>
          </p:grpSpPr>
          <p:sp>
            <p:nvSpPr>
              <p:cNvPr id="86" name="Freeform 10">
                <a:extLst>
                  <a:ext uri="{FF2B5EF4-FFF2-40B4-BE49-F238E27FC236}">
                    <a16:creationId xmlns:a16="http://schemas.microsoft.com/office/drawing/2014/main" id="{492B15CF-3536-300E-AB15-7294D5135989}"/>
                  </a:ext>
                </a:extLst>
              </p:cNvPr>
              <p:cNvSpPr/>
              <p:nvPr/>
            </p:nvSpPr>
            <p:spPr>
              <a:xfrm>
                <a:off x="-27872" y="94281"/>
                <a:ext cx="1214182" cy="789878"/>
              </a:xfrm>
              <a:custGeom>
                <a:avLst/>
                <a:gdLst/>
                <a:ahLst/>
                <a:cxnLst/>
                <a:rect l="l" t="t" r="r" b="b"/>
                <a:pathLst>
                  <a:path w="1214182" h="561654">
                    <a:moveTo>
                      <a:pt x="43343" y="0"/>
                    </a:moveTo>
                    <a:lnTo>
                      <a:pt x="1170840" y="0"/>
                    </a:lnTo>
                    <a:cubicBezTo>
                      <a:pt x="1194777" y="0"/>
                      <a:pt x="1214182" y="19405"/>
                      <a:pt x="1214182" y="43343"/>
                    </a:cubicBezTo>
                    <a:lnTo>
                      <a:pt x="1214182" y="518311"/>
                    </a:lnTo>
                    <a:cubicBezTo>
                      <a:pt x="1214182" y="529806"/>
                      <a:pt x="1209616" y="540831"/>
                      <a:pt x="1201488" y="548959"/>
                    </a:cubicBezTo>
                    <a:cubicBezTo>
                      <a:pt x="1193359" y="557087"/>
                      <a:pt x="1182335" y="561654"/>
                      <a:pt x="1170840" y="561654"/>
                    </a:cubicBezTo>
                    <a:lnTo>
                      <a:pt x="43343" y="561654"/>
                    </a:lnTo>
                    <a:cubicBezTo>
                      <a:pt x="31847" y="561654"/>
                      <a:pt x="20823" y="557087"/>
                      <a:pt x="12695" y="548959"/>
                    </a:cubicBezTo>
                    <a:cubicBezTo>
                      <a:pt x="4566" y="540831"/>
                      <a:pt x="0" y="529806"/>
                      <a:pt x="0" y="518311"/>
                    </a:cubicBezTo>
                    <a:lnTo>
                      <a:pt x="0" y="43343"/>
                    </a:lnTo>
                    <a:cubicBezTo>
                      <a:pt x="0" y="31847"/>
                      <a:pt x="4566" y="20823"/>
                      <a:pt x="12695" y="12695"/>
                    </a:cubicBezTo>
                    <a:cubicBezTo>
                      <a:pt x="20823" y="4566"/>
                      <a:pt x="31847" y="0"/>
                      <a:pt x="433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0D7BEF"/>
                </a:solidFill>
              </a:ln>
            </p:spPr>
            <p:txBody>
              <a:bodyPr/>
              <a:lstStyle/>
              <a:p>
                <a:endParaRPr lang="en-US" sz="1200" dirty="0"/>
              </a:p>
            </p:txBody>
          </p:sp>
          <p:sp>
            <p:nvSpPr>
              <p:cNvPr id="87" name="TextBox 11">
                <a:extLst>
                  <a:ext uri="{FF2B5EF4-FFF2-40B4-BE49-F238E27FC236}">
                    <a16:creationId xmlns:a16="http://schemas.microsoft.com/office/drawing/2014/main" id="{F2D35241-53DF-5F85-E6D8-B1D3FE424225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239"/>
                  </a:lnSpc>
                </a:pPr>
                <a:endParaRPr sz="1200"/>
              </a:p>
            </p:txBody>
          </p:sp>
        </p:grpSp>
        <p:sp>
          <p:nvSpPr>
            <p:cNvPr id="84" name="TextBox 14">
              <a:extLst>
                <a:ext uri="{FF2B5EF4-FFF2-40B4-BE49-F238E27FC236}">
                  <a16:creationId xmlns:a16="http://schemas.microsoft.com/office/drawing/2014/main" id="{47991968-D8E3-8706-A976-DEBC45EE820F}"/>
                </a:ext>
              </a:extLst>
            </p:cNvPr>
            <p:cNvSpPr txBox="1"/>
            <p:nvPr/>
          </p:nvSpPr>
          <p:spPr>
            <a:xfrm>
              <a:off x="2008783" y="141001"/>
              <a:ext cx="1222008" cy="1222008"/>
            </a:xfrm>
            <a:prstGeom prst="rect">
              <a:avLst/>
            </a:prstGeom>
          </p:spPr>
          <p:txBody>
            <a:bodyPr lIns="31624" tIns="31624" rIns="31624" bIns="31624" rtlCol="0" anchor="ctr"/>
            <a:lstStyle/>
            <a:p>
              <a:pPr algn="ctr">
                <a:lnSpc>
                  <a:spcPts val="1840"/>
                </a:lnSpc>
              </a:pPr>
              <a:endParaRPr sz="1200"/>
            </a:p>
          </p:txBody>
        </p:sp>
        <p:sp>
          <p:nvSpPr>
            <p:cNvPr id="85" name="TextBox 16">
              <a:extLst>
                <a:ext uri="{FF2B5EF4-FFF2-40B4-BE49-F238E27FC236}">
                  <a16:creationId xmlns:a16="http://schemas.microsoft.com/office/drawing/2014/main" id="{00B863A8-0BA7-C79E-1524-9566BCE30A3C}"/>
                </a:ext>
              </a:extLst>
            </p:cNvPr>
            <p:cNvSpPr txBox="1"/>
            <p:nvPr/>
          </p:nvSpPr>
          <p:spPr>
            <a:xfrm>
              <a:off x="2" y="1878133"/>
              <a:ext cx="4696837" cy="23494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999"/>
                </a:lnSpc>
              </a:pPr>
              <a:r>
                <a:rPr lang="zh-CN" altLang="en-US" sz="1999" dirty="0">
                  <a:solidFill>
                    <a:srgbClr val="000000"/>
                  </a:solidFill>
                  <a:ea typeface="思源黑体"/>
                </a:rPr>
                <a:t>吃刚打了农药的瓜果蔬菜</a:t>
              </a:r>
              <a:endParaRPr lang="en-US" sz="1999" dirty="0">
                <a:solidFill>
                  <a:srgbClr val="000000"/>
                </a:solidFill>
                <a:ea typeface="思源黑体"/>
              </a:endParaRPr>
            </a:p>
          </p:txBody>
        </p:sp>
      </p:grpSp>
      <p:grpSp>
        <p:nvGrpSpPr>
          <p:cNvPr id="96" name="Group 8">
            <a:extLst>
              <a:ext uri="{FF2B5EF4-FFF2-40B4-BE49-F238E27FC236}">
                <a16:creationId xmlns:a16="http://schemas.microsoft.com/office/drawing/2014/main" id="{F6D7F56C-AA16-065D-BECE-BC67FEC3872B}"/>
              </a:ext>
            </a:extLst>
          </p:cNvPr>
          <p:cNvGrpSpPr/>
          <p:nvPr/>
        </p:nvGrpSpPr>
        <p:grpSpPr>
          <a:xfrm>
            <a:off x="2624502" y="3871108"/>
            <a:ext cx="2284719" cy="1596083"/>
            <a:chOff x="0" y="141001"/>
            <a:chExt cx="4889543" cy="5094813"/>
          </a:xfrm>
        </p:grpSpPr>
        <p:sp>
          <p:nvSpPr>
            <p:cNvPr id="101" name="TextBox 11">
              <a:extLst>
                <a:ext uri="{FF2B5EF4-FFF2-40B4-BE49-F238E27FC236}">
                  <a16:creationId xmlns:a16="http://schemas.microsoft.com/office/drawing/2014/main" id="{AC7B72CF-A8D1-8C89-E0FC-3A6077795E08}"/>
                </a:ext>
              </a:extLst>
            </p:cNvPr>
            <p:cNvSpPr txBox="1"/>
            <p:nvPr/>
          </p:nvSpPr>
          <p:spPr>
            <a:xfrm>
              <a:off x="0" y="546490"/>
              <a:ext cx="3507481" cy="371299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  <p:sp>
          <p:nvSpPr>
            <p:cNvPr id="98" name="TextBox 14">
              <a:extLst>
                <a:ext uri="{FF2B5EF4-FFF2-40B4-BE49-F238E27FC236}">
                  <a16:creationId xmlns:a16="http://schemas.microsoft.com/office/drawing/2014/main" id="{9B1CA8AE-0D83-D51B-B59C-D05967CC9956}"/>
                </a:ext>
              </a:extLst>
            </p:cNvPr>
            <p:cNvSpPr txBox="1"/>
            <p:nvPr/>
          </p:nvSpPr>
          <p:spPr>
            <a:xfrm>
              <a:off x="2008783" y="141001"/>
              <a:ext cx="1222008" cy="1222008"/>
            </a:xfrm>
            <a:prstGeom prst="rect">
              <a:avLst/>
            </a:prstGeom>
          </p:spPr>
          <p:txBody>
            <a:bodyPr lIns="31624" tIns="31624" rIns="31624" bIns="31624" rtlCol="0" anchor="ctr"/>
            <a:lstStyle/>
            <a:p>
              <a:pPr algn="ctr">
                <a:lnSpc>
                  <a:spcPts val="1840"/>
                </a:lnSpc>
              </a:pPr>
              <a:endParaRPr sz="1200"/>
            </a:p>
          </p:txBody>
        </p:sp>
        <p:sp>
          <p:nvSpPr>
            <p:cNvPr id="99" name="TextBox 16">
              <a:extLst>
                <a:ext uri="{FF2B5EF4-FFF2-40B4-BE49-F238E27FC236}">
                  <a16:creationId xmlns:a16="http://schemas.microsoft.com/office/drawing/2014/main" id="{AF08CBA2-93B2-24C8-BD8D-C1D13B73F08A}"/>
                </a:ext>
              </a:extLst>
            </p:cNvPr>
            <p:cNvSpPr txBox="1"/>
            <p:nvPr/>
          </p:nvSpPr>
          <p:spPr>
            <a:xfrm>
              <a:off x="192708" y="4098635"/>
              <a:ext cx="4696835" cy="11371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999"/>
                </a:lnSpc>
              </a:pPr>
              <a:endParaRPr lang="en-US" sz="1999" dirty="0">
                <a:solidFill>
                  <a:srgbClr val="000000"/>
                </a:solidFill>
                <a:ea typeface="思源黑体"/>
              </a:endParaRPr>
            </a:p>
          </p:txBody>
        </p:sp>
      </p:grpSp>
      <p:grpSp>
        <p:nvGrpSpPr>
          <p:cNvPr id="102" name="Group 8">
            <a:extLst>
              <a:ext uri="{FF2B5EF4-FFF2-40B4-BE49-F238E27FC236}">
                <a16:creationId xmlns:a16="http://schemas.microsoft.com/office/drawing/2014/main" id="{AC8B2D93-725A-0AB7-8F76-E0415FB4B40A}"/>
              </a:ext>
            </a:extLst>
          </p:cNvPr>
          <p:cNvGrpSpPr/>
          <p:nvPr/>
        </p:nvGrpSpPr>
        <p:grpSpPr>
          <a:xfrm>
            <a:off x="2568302" y="4657101"/>
            <a:ext cx="2686125" cy="1464299"/>
            <a:chOff x="-120276" y="141001"/>
            <a:chExt cx="5390881" cy="4118485"/>
          </a:xfrm>
        </p:grpSpPr>
        <p:grpSp>
          <p:nvGrpSpPr>
            <p:cNvPr id="103" name="Group 9">
              <a:extLst>
                <a:ext uri="{FF2B5EF4-FFF2-40B4-BE49-F238E27FC236}">
                  <a16:creationId xmlns:a16="http://schemas.microsoft.com/office/drawing/2014/main" id="{2D82FE92-8858-B3C2-53DA-FBE4B037AEA3}"/>
                </a:ext>
              </a:extLst>
            </p:cNvPr>
            <p:cNvGrpSpPr/>
            <p:nvPr/>
          </p:nvGrpSpPr>
          <p:grpSpPr>
            <a:xfrm>
              <a:off x="-120276" y="546489"/>
              <a:ext cx="5239567" cy="3712997"/>
              <a:chOff x="-27872" y="-47625"/>
              <a:chExt cx="1214182" cy="860425"/>
            </a:xfrm>
          </p:grpSpPr>
          <p:sp>
            <p:nvSpPr>
              <p:cNvPr id="106" name="Freeform 10">
                <a:extLst>
                  <a:ext uri="{FF2B5EF4-FFF2-40B4-BE49-F238E27FC236}">
                    <a16:creationId xmlns:a16="http://schemas.microsoft.com/office/drawing/2014/main" id="{898D0FC0-8C53-013A-C81E-59F90819E999}"/>
                  </a:ext>
                </a:extLst>
              </p:cNvPr>
              <p:cNvSpPr/>
              <p:nvPr/>
            </p:nvSpPr>
            <p:spPr>
              <a:xfrm>
                <a:off x="-27872" y="94281"/>
                <a:ext cx="1214182" cy="448824"/>
              </a:xfrm>
              <a:custGeom>
                <a:avLst/>
                <a:gdLst/>
                <a:ahLst/>
                <a:cxnLst/>
                <a:rect l="l" t="t" r="r" b="b"/>
                <a:pathLst>
                  <a:path w="1214182" h="561654">
                    <a:moveTo>
                      <a:pt x="43343" y="0"/>
                    </a:moveTo>
                    <a:lnTo>
                      <a:pt x="1170840" y="0"/>
                    </a:lnTo>
                    <a:cubicBezTo>
                      <a:pt x="1194777" y="0"/>
                      <a:pt x="1214182" y="19405"/>
                      <a:pt x="1214182" y="43343"/>
                    </a:cubicBezTo>
                    <a:lnTo>
                      <a:pt x="1214182" y="518311"/>
                    </a:lnTo>
                    <a:cubicBezTo>
                      <a:pt x="1214182" y="529806"/>
                      <a:pt x="1209616" y="540831"/>
                      <a:pt x="1201488" y="548959"/>
                    </a:cubicBezTo>
                    <a:cubicBezTo>
                      <a:pt x="1193359" y="557087"/>
                      <a:pt x="1182335" y="561654"/>
                      <a:pt x="1170840" y="561654"/>
                    </a:cubicBezTo>
                    <a:lnTo>
                      <a:pt x="43343" y="561654"/>
                    </a:lnTo>
                    <a:cubicBezTo>
                      <a:pt x="31847" y="561654"/>
                      <a:pt x="20823" y="557087"/>
                      <a:pt x="12695" y="548959"/>
                    </a:cubicBezTo>
                    <a:cubicBezTo>
                      <a:pt x="4566" y="540831"/>
                      <a:pt x="0" y="529806"/>
                      <a:pt x="0" y="518311"/>
                    </a:cubicBezTo>
                    <a:lnTo>
                      <a:pt x="0" y="43343"/>
                    </a:lnTo>
                    <a:cubicBezTo>
                      <a:pt x="0" y="31847"/>
                      <a:pt x="4566" y="20823"/>
                      <a:pt x="12695" y="12695"/>
                    </a:cubicBezTo>
                    <a:cubicBezTo>
                      <a:pt x="20823" y="4566"/>
                      <a:pt x="31847" y="0"/>
                      <a:pt x="433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0D7BEF"/>
                </a:solidFill>
              </a:ln>
            </p:spPr>
            <p:txBody>
              <a:bodyPr/>
              <a:lstStyle/>
              <a:p>
                <a:endParaRPr lang="en-US" sz="1200" dirty="0"/>
              </a:p>
            </p:txBody>
          </p:sp>
          <p:sp>
            <p:nvSpPr>
              <p:cNvPr id="107" name="TextBox 11">
                <a:extLst>
                  <a:ext uri="{FF2B5EF4-FFF2-40B4-BE49-F238E27FC236}">
                    <a16:creationId xmlns:a16="http://schemas.microsoft.com/office/drawing/2014/main" id="{5C85CCD7-2378-7DFE-F06E-EA11159EE2C9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239"/>
                  </a:lnSpc>
                </a:pPr>
                <a:endParaRPr sz="1200"/>
              </a:p>
            </p:txBody>
          </p:sp>
        </p:grpSp>
        <p:sp>
          <p:nvSpPr>
            <p:cNvPr id="104" name="TextBox 14">
              <a:extLst>
                <a:ext uri="{FF2B5EF4-FFF2-40B4-BE49-F238E27FC236}">
                  <a16:creationId xmlns:a16="http://schemas.microsoft.com/office/drawing/2014/main" id="{1A9920C3-7DFA-67B3-D936-08B4186B77E5}"/>
                </a:ext>
              </a:extLst>
            </p:cNvPr>
            <p:cNvSpPr txBox="1"/>
            <p:nvPr/>
          </p:nvSpPr>
          <p:spPr>
            <a:xfrm>
              <a:off x="2008783" y="141001"/>
              <a:ext cx="1222008" cy="1222008"/>
            </a:xfrm>
            <a:prstGeom prst="rect">
              <a:avLst/>
            </a:prstGeom>
          </p:spPr>
          <p:txBody>
            <a:bodyPr lIns="31624" tIns="31624" rIns="31624" bIns="31624" rtlCol="0" anchor="ctr"/>
            <a:lstStyle/>
            <a:p>
              <a:pPr algn="ctr">
                <a:lnSpc>
                  <a:spcPts val="1840"/>
                </a:lnSpc>
              </a:pPr>
              <a:endParaRPr sz="1200"/>
            </a:p>
          </p:txBody>
        </p:sp>
        <p:sp>
          <p:nvSpPr>
            <p:cNvPr id="105" name="TextBox 16">
              <a:extLst>
                <a:ext uri="{FF2B5EF4-FFF2-40B4-BE49-F238E27FC236}">
                  <a16:creationId xmlns:a16="http://schemas.microsoft.com/office/drawing/2014/main" id="{A9509D5D-66CA-8D1E-0978-F0C9595E9E49}"/>
                </a:ext>
              </a:extLst>
            </p:cNvPr>
            <p:cNvSpPr txBox="1"/>
            <p:nvPr/>
          </p:nvSpPr>
          <p:spPr>
            <a:xfrm>
              <a:off x="31035" y="1607715"/>
              <a:ext cx="5239570" cy="9881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99"/>
                </a:lnSpc>
              </a:pPr>
              <a:r>
                <a:rPr lang="zh-CN" altLang="en-US" sz="1999" dirty="0">
                  <a:solidFill>
                    <a:srgbClr val="000000"/>
                  </a:solidFill>
                  <a:ea typeface="思源黑体"/>
                </a:rPr>
                <a:t>喝生水</a:t>
              </a:r>
              <a:endParaRPr lang="en-US" sz="1999" dirty="0">
                <a:solidFill>
                  <a:srgbClr val="000000"/>
                </a:solidFill>
                <a:ea typeface="思源黑体"/>
              </a:endParaRPr>
            </a:p>
          </p:txBody>
        </p:sp>
      </p:grpSp>
      <p:grpSp>
        <p:nvGrpSpPr>
          <p:cNvPr id="108" name="Group 8">
            <a:extLst>
              <a:ext uri="{FF2B5EF4-FFF2-40B4-BE49-F238E27FC236}">
                <a16:creationId xmlns:a16="http://schemas.microsoft.com/office/drawing/2014/main" id="{50A8726D-4315-21CF-B86F-E9B6C93AFAA8}"/>
              </a:ext>
            </a:extLst>
          </p:cNvPr>
          <p:cNvGrpSpPr/>
          <p:nvPr/>
        </p:nvGrpSpPr>
        <p:grpSpPr>
          <a:xfrm>
            <a:off x="6217623" y="3429001"/>
            <a:ext cx="2686125" cy="1464299"/>
            <a:chOff x="-120276" y="141001"/>
            <a:chExt cx="5390881" cy="4118485"/>
          </a:xfrm>
        </p:grpSpPr>
        <p:grpSp>
          <p:nvGrpSpPr>
            <p:cNvPr id="109" name="Group 9">
              <a:extLst>
                <a:ext uri="{FF2B5EF4-FFF2-40B4-BE49-F238E27FC236}">
                  <a16:creationId xmlns:a16="http://schemas.microsoft.com/office/drawing/2014/main" id="{B5C0C4B2-02CC-24D7-0216-A3D425A286B3}"/>
                </a:ext>
              </a:extLst>
            </p:cNvPr>
            <p:cNvGrpSpPr/>
            <p:nvPr/>
          </p:nvGrpSpPr>
          <p:grpSpPr>
            <a:xfrm>
              <a:off x="-120276" y="546489"/>
              <a:ext cx="5239567" cy="3712997"/>
              <a:chOff x="-27872" y="-47625"/>
              <a:chExt cx="1214182" cy="860425"/>
            </a:xfrm>
          </p:grpSpPr>
          <p:sp>
            <p:nvSpPr>
              <p:cNvPr id="112" name="Freeform 10">
                <a:extLst>
                  <a:ext uri="{FF2B5EF4-FFF2-40B4-BE49-F238E27FC236}">
                    <a16:creationId xmlns:a16="http://schemas.microsoft.com/office/drawing/2014/main" id="{0517548A-D1EA-36D4-41E7-95F9FCC77DED}"/>
                  </a:ext>
                </a:extLst>
              </p:cNvPr>
              <p:cNvSpPr/>
              <p:nvPr/>
            </p:nvSpPr>
            <p:spPr>
              <a:xfrm>
                <a:off x="-27872" y="94281"/>
                <a:ext cx="1214182" cy="448824"/>
              </a:xfrm>
              <a:custGeom>
                <a:avLst/>
                <a:gdLst/>
                <a:ahLst/>
                <a:cxnLst/>
                <a:rect l="l" t="t" r="r" b="b"/>
                <a:pathLst>
                  <a:path w="1214182" h="561654">
                    <a:moveTo>
                      <a:pt x="43343" y="0"/>
                    </a:moveTo>
                    <a:lnTo>
                      <a:pt x="1170840" y="0"/>
                    </a:lnTo>
                    <a:cubicBezTo>
                      <a:pt x="1194777" y="0"/>
                      <a:pt x="1214182" y="19405"/>
                      <a:pt x="1214182" y="43343"/>
                    </a:cubicBezTo>
                    <a:lnTo>
                      <a:pt x="1214182" y="518311"/>
                    </a:lnTo>
                    <a:cubicBezTo>
                      <a:pt x="1214182" y="529806"/>
                      <a:pt x="1209616" y="540831"/>
                      <a:pt x="1201488" y="548959"/>
                    </a:cubicBezTo>
                    <a:cubicBezTo>
                      <a:pt x="1193359" y="557087"/>
                      <a:pt x="1182335" y="561654"/>
                      <a:pt x="1170840" y="561654"/>
                    </a:cubicBezTo>
                    <a:lnTo>
                      <a:pt x="43343" y="561654"/>
                    </a:lnTo>
                    <a:cubicBezTo>
                      <a:pt x="31847" y="561654"/>
                      <a:pt x="20823" y="557087"/>
                      <a:pt x="12695" y="548959"/>
                    </a:cubicBezTo>
                    <a:cubicBezTo>
                      <a:pt x="4566" y="540831"/>
                      <a:pt x="0" y="529806"/>
                      <a:pt x="0" y="518311"/>
                    </a:cubicBezTo>
                    <a:lnTo>
                      <a:pt x="0" y="43343"/>
                    </a:lnTo>
                    <a:cubicBezTo>
                      <a:pt x="0" y="31847"/>
                      <a:pt x="4566" y="20823"/>
                      <a:pt x="12695" y="12695"/>
                    </a:cubicBezTo>
                    <a:cubicBezTo>
                      <a:pt x="20823" y="4566"/>
                      <a:pt x="31847" y="0"/>
                      <a:pt x="433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0D7BEF"/>
                </a:solidFill>
              </a:ln>
            </p:spPr>
            <p:txBody>
              <a:bodyPr/>
              <a:lstStyle/>
              <a:p>
                <a:endParaRPr lang="en-US" sz="1200" dirty="0"/>
              </a:p>
            </p:txBody>
          </p:sp>
          <p:sp>
            <p:nvSpPr>
              <p:cNvPr id="113" name="TextBox 11">
                <a:extLst>
                  <a:ext uri="{FF2B5EF4-FFF2-40B4-BE49-F238E27FC236}">
                    <a16:creationId xmlns:a16="http://schemas.microsoft.com/office/drawing/2014/main" id="{86F682E1-0974-196A-83E4-56F67AC86AFB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239"/>
                  </a:lnSpc>
                </a:pPr>
                <a:endParaRPr sz="1200"/>
              </a:p>
            </p:txBody>
          </p:sp>
        </p:grpSp>
        <p:sp>
          <p:nvSpPr>
            <p:cNvPr id="110" name="TextBox 14">
              <a:extLst>
                <a:ext uri="{FF2B5EF4-FFF2-40B4-BE49-F238E27FC236}">
                  <a16:creationId xmlns:a16="http://schemas.microsoft.com/office/drawing/2014/main" id="{D2AE649B-276F-06DB-796D-2FD3CD0D8386}"/>
                </a:ext>
              </a:extLst>
            </p:cNvPr>
            <p:cNvSpPr txBox="1"/>
            <p:nvPr/>
          </p:nvSpPr>
          <p:spPr>
            <a:xfrm>
              <a:off x="2008783" y="141001"/>
              <a:ext cx="1222008" cy="1222008"/>
            </a:xfrm>
            <a:prstGeom prst="rect">
              <a:avLst/>
            </a:prstGeom>
          </p:spPr>
          <p:txBody>
            <a:bodyPr lIns="31624" tIns="31624" rIns="31624" bIns="31624" rtlCol="0" anchor="ctr"/>
            <a:lstStyle/>
            <a:p>
              <a:pPr algn="ctr">
                <a:lnSpc>
                  <a:spcPts val="1840"/>
                </a:lnSpc>
              </a:pPr>
              <a:endParaRPr sz="1200"/>
            </a:p>
          </p:txBody>
        </p:sp>
        <p:sp>
          <p:nvSpPr>
            <p:cNvPr id="111" name="TextBox 16">
              <a:extLst>
                <a:ext uri="{FF2B5EF4-FFF2-40B4-BE49-F238E27FC236}">
                  <a16:creationId xmlns:a16="http://schemas.microsoft.com/office/drawing/2014/main" id="{2DE590B1-B7F8-9B99-CDA3-10273CBBB98B}"/>
                </a:ext>
              </a:extLst>
            </p:cNvPr>
            <p:cNvSpPr txBox="1"/>
            <p:nvPr/>
          </p:nvSpPr>
          <p:spPr>
            <a:xfrm>
              <a:off x="31035" y="1607715"/>
              <a:ext cx="5239570" cy="9881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99"/>
                </a:lnSpc>
              </a:pPr>
              <a:r>
                <a:rPr lang="zh-CN" altLang="en-US" sz="1999" dirty="0">
                  <a:solidFill>
                    <a:srgbClr val="000000"/>
                  </a:solidFill>
                  <a:ea typeface="思源黑体"/>
                </a:rPr>
                <a:t>自行采摘蘑菇</a:t>
              </a:r>
              <a:endParaRPr lang="en-US" altLang="zh-CN" sz="1999" dirty="0">
                <a:solidFill>
                  <a:srgbClr val="000000"/>
                </a:solidFill>
                <a:ea typeface="思源黑体"/>
              </a:endParaRPr>
            </a:p>
          </p:txBody>
        </p:sp>
      </p:grpSp>
      <p:grpSp>
        <p:nvGrpSpPr>
          <p:cNvPr id="114" name="Group 8">
            <a:extLst>
              <a:ext uri="{FF2B5EF4-FFF2-40B4-BE49-F238E27FC236}">
                <a16:creationId xmlns:a16="http://schemas.microsoft.com/office/drawing/2014/main" id="{9D78EBEC-8B15-A9FF-5960-4D385728D95B}"/>
              </a:ext>
            </a:extLst>
          </p:cNvPr>
          <p:cNvGrpSpPr/>
          <p:nvPr/>
        </p:nvGrpSpPr>
        <p:grpSpPr>
          <a:xfrm>
            <a:off x="6177089" y="1147688"/>
            <a:ext cx="2686125" cy="1464299"/>
            <a:chOff x="-120276" y="141001"/>
            <a:chExt cx="5390881" cy="4118485"/>
          </a:xfrm>
        </p:grpSpPr>
        <p:grpSp>
          <p:nvGrpSpPr>
            <p:cNvPr id="115" name="Group 9">
              <a:extLst>
                <a:ext uri="{FF2B5EF4-FFF2-40B4-BE49-F238E27FC236}">
                  <a16:creationId xmlns:a16="http://schemas.microsoft.com/office/drawing/2014/main" id="{9C1D2EF5-B8DE-E4E0-28A9-55C4FE1C6AC8}"/>
                </a:ext>
              </a:extLst>
            </p:cNvPr>
            <p:cNvGrpSpPr/>
            <p:nvPr/>
          </p:nvGrpSpPr>
          <p:grpSpPr>
            <a:xfrm>
              <a:off x="-120276" y="546489"/>
              <a:ext cx="5239567" cy="3712997"/>
              <a:chOff x="-27872" y="-47625"/>
              <a:chExt cx="1214182" cy="860425"/>
            </a:xfrm>
          </p:grpSpPr>
          <p:sp>
            <p:nvSpPr>
              <p:cNvPr id="118" name="Freeform 10">
                <a:extLst>
                  <a:ext uri="{FF2B5EF4-FFF2-40B4-BE49-F238E27FC236}">
                    <a16:creationId xmlns:a16="http://schemas.microsoft.com/office/drawing/2014/main" id="{6ABE8613-65DC-F91C-1BFB-F1FD5B8A83DA}"/>
                  </a:ext>
                </a:extLst>
              </p:cNvPr>
              <p:cNvSpPr/>
              <p:nvPr/>
            </p:nvSpPr>
            <p:spPr>
              <a:xfrm>
                <a:off x="-27872" y="94281"/>
                <a:ext cx="1214182" cy="448824"/>
              </a:xfrm>
              <a:custGeom>
                <a:avLst/>
                <a:gdLst/>
                <a:ahLst/>
                <a:cxnLst/>
                <a:rect l="l" t="t" r="r" b="b"/>
                <a:pathLst>
                  <a:path w="1214182" h="561654">
                    <a:moveTo>
                      <a:pt x="43343" y="0"/>
                    </a:moveTo>
                    <a:lnTo>
                      <a:pt x="1170840" y="0"/>
                    </a:lnTo>
                    <a:cubicBezTo>
                      <a:pt x="1194777" y="0"/>
                      <a:pt x="1214182" y="19405"/>
                      <a:pt x="1214182" y="43343"/>
                    </a:cubicBezTo>
                    <a:lnTo>
                      <a:pt x="1214182" y="518311"/>
                    </a:lnTo>
                    <a:cubicBezTo>
                      <a:pt x="1214182" y="529806"/>
                      <a:pt x="1209616" y="540831"/>
                      <a:pt x="1201488" y="548959"/>
                    </a:cubicBezTo>
                    <a:cubicBezTo>
                      <a:pt x="1193359" y="557087"/>
                      <a:pt x="1182335" y="561654"/>
                      <a:pt x="1170840" y="561654"/>
                    </a:cubicBezTo>
                    <a:lnTo>
                      <a:pt x="43343" y="561654"/>
                    </a:lnTo>
                    <a:cubicBezTo>
                      <a:pt x="31847" y="561654"/>
                      <a:pt x="20823" y="557087"/>
                      <a:pt x="12695" y="548959"/>
                    </a:cubicBezTo>
                    <a:cubicBezTo>
                      <a:pt x="4566" y="540831"/>
                      <a:pt x="0" y="529806"/>
                      <a:pt x="0" y="518311"/>
                    </a:cubicBezTo>
                    <a:lnTo>
                      <a:pt x="0" y="43343"/>
                    </a:lnTo>
                    <a:cubicBezTo>
                      <a:pt x="0" y="31847"/>
                      <a:pt x="4566" y="20823"/>
                      <a:pt x="12695" y="12695"/>
                    </a:cubicBezTo>
                    <a:cubicBezTo>
                      <a:pt x="20823" y="4566"/>
                      <a:pt x="31847" y="0"/>
                      <a:pt x="433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0D7BEF"/>
                </a:solidFill>
              </a:ln>
            </p:spPr>
            <p:txBody>
              <a:bodyPr/>
              <a:lstStyle/>
              <a:p>
                <a:endParaRPr lang="en-US" sz="1200" dirty="0"/>
              </a:p>
            </p:txBody>
          </p:sp>
          <p:sp>
            <p:nvSpPr>
              <p:cNvPr id="119" name="TextBox 11">
                <a:extLst>
                  <a:ext uri="{FF2B5EF4-FFF2-40B4-BE49-F238E27FC236}">
                    <a16:creationId xmlns:a16="http://schemas.microsoft.com/office/drawing/2014/main" id="{07E739A4-C446-C50D-8A02-2A8C8842C230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239"/>
                  </a:lnSpc>
                </a:pPr>
                <a:endParaRPr sz="1200"/>
              </a:p>
            </p:txBody>
          </p:sp>
        </p:grpSp>
        <p:sp>
          <p:nvSpPr>
            <p:cNvPr id="116" name="TextBox 14">
              <a:extLst>
                <a:ext uri="{FF2B5EF4-FFF2-40B4-BE49-F238E27FC236}">
                  <a16:creationId xmlns:a16="http://schemas.microsoft.com/office/drawing/2014/main" id="{76889EB0-9EBA-EE7D-E522-DF53C9BA2BCF}"/>
                </a:ext>
              </a:extLst>
            </p:cNvPr>
            <p:cNvSpPr txBox="1"/>
            <p:nvPr/>
          </p:nvSpPr>
          <p:spPr>
            <a:xfrm>
              <a:off x="2008783" y="141001"/>
              <a:ext cx="1222008" cy="1222008"/>
            </a:xfrm>
            <a:prstGeom prst="rect">
              <a:avLst/>
            </a:prstGeom>
          </p:spPr>
          <p:txBody>
            <a:bodyPr lIns="31624" tIns="31624" rIns="31624" bIns="31624" rtlCol="0" anchor="ctr"/>
            <a:lstStyle/>
            <a:p>
              <a:pPr algn="ctr">
                <a:lnSpc>
                  <a:spcPts val="1840"/>
                </a:lnSpc>
              </a:pPr>
              <a:endParaRPr sz="1200"/>
            </a:p>
          </p:txBody>
        </p:sp>
        <p:sp>
          <p:nvSpPr>
            <p:cNvPr id="117" name="TextBox 16">
              <a:extLst>
                <a:ext uri="{FF2B5EF4-FFF2-40B4-BE49-F238E27FC236}">
                  <a16:creationId xmlns:a16="http://schemas.microsoft.com/office/drawing/2014/main" id="{65AC6D25-0048-AB26-D9D3-107FFC7363D9}"/>
                </a:ext>
              </a:extLst>
            </p:cNvPr>
            <p:cNvSpPr txBox="1"/>
            <p:nvPr/>
          </p:nvSpPr>
          <p:spPr>
            <a:xfrm>
              <a:off x="31035" y="1607715"/>
              <a:ext cx="5239570" cy="9881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99"/>
                </a:lnSpc>
              </a:pPr>
              <a:r>
                <a:rPr lang="zh-CN" altLang="en-US" sz="1999" dirty="0">
                  <a:solidFill>
                    <a:srgbClr val="000000"/>
                  </a:solidFill>
                  <a:ea typeface="思源黑体"/>
                </a:rPr>
                <a:t>摘不认识的野果吃</a:t>
              </a:r>
              <a:endParaRPr lang="en-US" altLang="zh-CN" sz="1999" dirty="0">
                <a:solidFill>
                  <a:srgbClr val="000000"/>
                </a:solidFill>
                <a:ea typeface="思源黑体"/>
              </a:endParaRPr>
            </a:p>
          </p:txBody>
        </p:sp>
      </p:grpSp>
      <p:grpSp>
        <p:nvGrpSpPr>
          <p:cNvPr id="120" name="Group 8">
            <a:extLst>
              <a:ext uri="{FF2B5EF4-FFF2-40B4-BE49-F238E27FC236}">
                <a16:creationId xmlns:a16="http://schemas.microsoft.com/office/drawing/2014/main" id="{B0C09C3E-FE94-E5AA-35EA-D6EAA4F1E15D}"/>
              </a:ext>
            </a:extLst>
          </p:cNvPr>
          <p:cNvGrpSpPr/>
          <p:nvPr/>
        </p:nvGrpSpPr>
        <p:grpSpPr>
          <a:xfrm>
            <a:off x="6166823" y="2265519"/>
            <a:ext cx="2686125" cy="1464299"/>
            <a:chOff x="-120276" y="141001"/>
            <a:chExt cx="5390881" cy="4118485"/>
          </a:xfrm>
        </p:grpSpPr>
        <p:grpSp>
          <p:nvGrpSpPr>
            <p:cNvPr id="121" name="Group 9">
              <a:extLst>
                <a:ext uri="{FF2B5EF4-FFF2-40B4-BE49-F238E27FC236}">
                  <a16:creationId xmlns:a16="http://schemas.microsoft.com/office/drawing/2014/main" id="{AC0577C2-C537-BE00-7B56-C1549249E1B0}"/>
                </a:ext>
              </a:extLst>
            </p:cNvPr>
            <p:cNvGrpSpPr/>
            <p:nvPr/>
          </p:nvGrpSpPr>
          <p:grpSpPr>
            <a:xfrm>
              <a:off x="-120276" y="546489"/>
              <a:ext cx="5239567" cy="3712997"/>
              <a:chOff x="-27872" y="-47625"/>
              <a:chExt cx="1214182" cy="860425"/>
            </a:xfrm>
          </p:grpSpPr>
          <p:sp>
            <p:nvSpPr>
              <p:cNvPr id="124" name="Freeform 10">
                <a:extLst>
                  <a:ext uri="{FF2B5EF4-FFF2-40B4-BE49-F238E27FC236}">
                    <a16:creationId xmlns:a16="http://schemas.microsoft.com/office/drawing/2014/main" id="{500EAE2D-4DA4-68FF-817B-727FA1C93349}"/>
                  </a:ext>
                </a:extLst>
              </p:cNvPr>
              <p:cNvSpPr/>
              <p:nvPr/>
            </p:nvSpPr>
            <p:spPr>
              <a:xfrm>
                <a:off x="-27872" y="94281"/>
                <a:ext cx="1214182" cy="448824"/>
              </a:xfrm>
              <a:custGeom>
                <a:avLst/>
                <a:gdLst/>
                <a:ahLst/>
                <a:cxnLst/>
                <a:rect l="l" t="t" r="r" b="b"/>
                <a:pathLst>
                  <a:path w="1214182" h="561654">
                    <a:moveTo>
                      <a:pt x="43343" y="0"/>
                    </a:moveTo>
                    <a:lnTo>
                      <a:pt x="1170840" y="0"/>
                    </a:lnTo>
                    <a:cubicBezTo>
                      <a:pt x="1194777" y="0"/>
                      <a:pt x="1214182" y="19405"/>
                      <a:pt x="1214182" y="43343"/>
                    </a:cubicBezTo>
                    <a:lnTo>
                      <a:pt x="1214182" y="518311"/>
                    </a:lnTo>
                    <a:cubicBezTo>
                      <a:pt x="1214182" y="529806"/>
                      <a:pt x="1209616" y="540831"/>
                      <a:pt x="1201488" y="548959"/>
                    </a:cubicBezTo>
                    <a:cubicBezTo>
                      <a:pt x="1193359" y="557087"/>
                      <a:pt x="1182335" y="561654"/>
                      <a:pt x="1170840" y="561654"/>
                    </a:cubicBezTo>
                    <a:lnTo>
                      <a:pt x="43343" y="561654"/>
                    </a:lnTo>
                    <a:cubicBezTo>
                      <a:pt x="31847" y="561654"/>
                      <a:pt x="20823" y="557087"/>
                      <a:pt x="12695" y="548959"/>
                    </a:cubicBezTo>
                    <a:cubicBezTo>
                      <a:pt x="4566" y="540831"/>
                      <a:pt x="0" y="529806"/>
                      <a:pt x="0" y="518311"/>
                    </a:cubicBezTo>
                    <a:lnTo>
                      <a:pt x="0" y="43343"/>
                    </a:lnTo>
                    <a:cubicBezTo>
                      <a:pt x="0" y="31847"/>
                      <a:pt x="4566" y="20823"/>
                      <a:pt x="12695" y="12695"/>
                    </a:cubicBezTo>
                    <a:cubicBezTo>
                      <a:pt x="20823" y="4566"/>
                      <a:pt x="31847" y="0"/>
                      <a:pt x="433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0D7BEF"/>
                </a:solidFill>
              </a:ln>
            </p:spPr>
            <p:txBody>
              <a:bodyPr/>
              <a:lstStyle/>
              <a:p>
                <a:endParaRPr lang="en-US" sz="1200" dirty="0"/>
              </a:p>
            </p:txBody>
          </p:sp>
          <p:sp>
            <p:nvSpPr>
              <p:cNvPr id="125" name="TextBox 11">
                <a:extLst>
                  <a:ext uri="{FF2B5EF4-FFF2-40B4-BE49-F238E27FC236}">
                    <a16:creationId xmlns:a16="http://schemas.microsoft.com/office/drawing/2014/main" id="{4FF8D35F-A964-1568-7E16-CEF54BE3E032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239"/>
                  </a:lnSpc>
                </a:pPr>
                <a:endParaRPr sz="1200"/>
              </a:p>
            </p:txBody>
          </p:sp>
        </p:grpSp>
        <p:sp>
          <p:nvSpPr>
            <p:cNvPr id="122" name="TextBox 14">
              <a:extLst>
                <a:ext uri="{FF2B5EF4-FFF2-40B4-BE49-F238E27FC236}">
                  <a16:creationId xmlns:a16="http://schemas.microsoft.com/office/drawing/2014/main" id="{336AFAC9-1B7C-441B-EAE9-35030966D52B}"/>
                </a:ext>
              </a:extLst>
            </p:cNvPr>
            <p:cNvSpPr txBox="1"/>
            <p:nvPr/>
          </p:nvSpPr>
          <p:spPr>
            <a:xfrm>
              <a:off x="2008783" y="141001"/>
              <a:ext cx="1222008" cy="1222008"/>
            </a:xfrm>
            <a:prstGeom prst="rect">
              <a:avLst/>
            </a:prstGeom>
          </p:spPr>
          <p:txBody>
            <a:bodyPr lIns="31624" tIns="31624" rIns="31624" bIns="31624" rtlCol="0" anchor="ctr"/>
            <a:lstStyle/>
            <a:p>
              <a:pPr algn="ctr">
                <a:lnSpc>
                  <a:spcPts val="1840"/>
                </a:lnSpc>
              </a:pPr>
              <a:endParaRPr sz="1200"/>
            </a:p>
          </p:txBody>
        </p:sp>
        <p:sp>
          <p:nvSpPr>
            <p:cNvPr id="123" name="TextBox 16">
              <a:extLst>
                <a:ext uri="{FF2B5EF4-FFF2-40B4-BE49-F238E27FC236}">
                  <a16:creationId xmlns:a16="http://schemas.microsoft.com/office/drawing/2014/main" id="{D3736DFD-9916-DA28-DBB2-D42177FDFD3D}"/>
                </a:ext>
              </a:extLst>
            </p:cNvPr>
            <p:cNvSpPr txBox="1"/>
            <p:nvPr/>
          </p:nvSpPr>
          <p:spPr>
            <a:xfrm>
              <a:off x="31035" y="1607715"/>
              <a:ext cx="5239570" cy="9881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99"/>
                </a:lnSpc>
              </a:pPr>
              <a:r>
                <a:rPr lang="zh-CN" altLang="en-US" sz="1999" dirty="0">
                  <a:solidFill>
                    <a:srgbClr val="000000"/>
                  </a:solidFill>
                  <a:ea typeface="思源黑体"/>
                </a:rPr>
                <a:t>蔬果吃之前洗干净</a:t>
              </a:r>
              <a:endParaRPr lang="en-US" altLang="zh-CN" sz="1999" dirty="0">
                <a:solidFill>
                  <a:srgbClr val="000000"/>
                </a:solidFill>
                <a:ea typeface="思源黑体"/>
              </a:endParaRPr>
            </a:p>
          </p:txBody>
        </p:sp>
      </p:grpSp>
      <p:pic>
        <p:nvPicPr>
          <p:cNvPr id="128" name="Graphic 127" descr="Checkmark with solid fill">
            <a:extLst>
              <a:ext uri="{FF2B5EF4-FFF2-40B4-BE49-F238E27FC236}">
                <a16:creationId xmlns:a16="http://schemas.microsoft.com/office/drawing/2014/main" id="{433A4472-FDA2-0813-DD91-901E886948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296957" y="1569133"/>
            <a:ext cx="452043" cy="452043"/>
          </a:xfrm>
          <a:prstGeom prst="rect">
            <a:avLst/>
          </a:prstGeom>
        </p:spPr>
      </p:pic>
      <p:pic>
        <p:nvPicPr>
          <p:cNvPr id="129" name="Graphic 128" descr="Checkmark with solid fill">
            <a:extLst>
              <a:ext uri="{FF2B5EF4-FFF2-40B4-BE49-F238E27FC236}">
                <a16:creationId xmlns:a16="http://schemas.microsoft.com/office/drawing/2014/main" id="{DAC27DBE-2CFE-9566-9858-329A9DDD6D4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609513" y="2720459"/>
            <a:ext cx="452043" cy="452043"/>
          </a:xfrm>
          <a:prstGeom prst="rect">
            <a:avLst/>
          </a:prstGeom>
        </p:spPr>
      </p:pic>
      <p:pic>
        <p:nvPicPr>
          <p:cNvPr id="131" name="Graphic 130" descr="Close with solid fill">
            <a:extLst>
              <a:ext uri="{FF2B5EF4-FFF2-40B4-BE49-F238E27FC236}">
                <a16:creationId xmlns:a16="http://schemas.microsoft.com/office/drawing/2014/main" id="{491F2F54-1770-DF0B-0B09-82A15C9ADF5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296957" y="2738399"/>
            <a:ext cx="452043" cy="452043"/>
          </a:xfrm>
          <a:prstGeom prst="rect">
            <a:avLst/>
          </a:prstGeom>
        </p:spPr>
      </p:pic>
      <p:pic>
        <p:nvPicPr>
          <p:cNvPr id="132" name="Graphic 131" descr="Close with solid fill">
            <a:extLst>
              <a:ext uri="{FF2B5EF4-FFF2-40B4-BE49-F238E27FC236}">
                <a16:creationId xmlns:a16="http://schemas.microsoft.com/office/drawing/2014/main" id="{BD44B2D4-D8A3-65A6-2121-26DA3EEC701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315291" y="3918081"/>
            <a:ext cx="452043" cy="452043"/>
          </a:xfrm>
          <a:prstGeom prst="rect">
            <a:avLst/>
          </a:prstGeom>
        </p:spPr>
      </p:pic>
      <p:pic>
        <p:nvPicPr>
          <p:cNvPr id="133" name="Graphic 132" descr="Close with solid fill">
            <a:extLst>
              <a:ext uri="{FF2B5EF4-FFF2-40B4-BE49-F238E27FC236}">
                <a16:creationId xmlns:a16="http://schemas.microsoft.com/office/drawing/2014/main" id="{1A049CE4-7FAA-E1D1-8CA9-90B26ACE8E2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286000" y="5129981"/>
            <a:ext cx="452043" cy="452043"/>
          </a:xfrm>
          <a:prstGeom prst="rect">
            <a:avLst/>
          </a:prstGeom>
        </p:spPr>
      </p:pic>
      <p:pic>
        <p:nvPicPr>
          <p:cNvPr id="134" name="Graphic 133" descr="Close with solid fill">
            <a:extLst>
              <a:ext uri="{FF2B5EF4-FFF2-40B4-BE49-F238E27FC236}">
                <a16:creationId xmlns:a16="http://schemas.microsoft.com/office/drawing/2014/main" id="{8695D0A2-0226-A4EA-DBE5-04FFD04C2A7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662261" y="3934422"/>
            <a:ext cx="452043" cy="452043"/>
          </a:xfrm>
          <a:prstGeom prst="rect">
            <a:avLst/>
          </a:prstGeom>
        </p:spPr>
      </p:pic>
      <p:pic>
        <p:nvPicPr>
          <p:cNvPr id="135" name="Graphic 134" descr="Close with solid fill">
            <a:extLst>
              <a:ext uri="{FF2B5EF4-FFF2-40B4-BE49-F238E27FC236}">
                <a16:creationId xmlns:a16="http://schemas.microsoft.com/office/drawing/2014/main" id="{F9429417-68FE-C418-D912-B5DA38E24B7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677178" y="5300279"/>
            <a:ext cx="452043" cy="452043"/>
          </a:xfrm>
          <a:prstGeom prst="rect">
            <a:avLst/>
          </a:prstGeom>
        </p:spPr>
      </p:pic>
      <p:pic>
        <p:nvPicPr>
          <p:cNvPr id="136" name="Graphic 135" descr="Close with solid fill">
            <a:extLst>
              <a:ext uri="{FF2B5EF4-FFF2-40B4-BE49-F238E27FC236}">
                <a16:creationId xmlns:a16="http://schemas.microsoft.com/office/drawing/2014/main" id="{BBF88479-A46B-8492-8D5B-C22D86BAAAA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648183" y="1638687"/>
            <a:ext cx="452043" cy="452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2463371" y="-5130371"/>
            <a:ext cx="17118741" cy="171187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59386">
            <a:off x="-1511713" y="-4766674"/>
            <a:ext cx="4886739" cy="638789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124454" y="837192"/>
            <a:ext cx="1236581" cy="2832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33862" y="5465833"/>
            <a:ext cx="916277" cy="70636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0" y="5819017"/>
            <a:ext cx="12192000" cy="12480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914619" y="1756259"/>
            <a:ext cx="0" cy="3918615"/>
          </a:xfrm>
          <a:prstGeom prst="line">
            <a:avLst/>
          </a:prstGeom>
          <a:ln w="57150" cap="rnd">
            <a:solidFill>
              <a:srgbClr val="0D7BE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9" name="Group 9"/>
          <p:cNvGrpSpPr/>
          <p:nvPr/>
        </p:nvGrpSpPr>
        <p:grpSpPr>
          <a:xfrm>
            <a:off x="812800" y="3205332"/>
            <a:ext cx="203638" cy="203638"/>
            <a:chOff x="0" y="0"/>
            <a:chExt cx="407276" cy="407276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407276" cy="407276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0D7BEF"/>
                </a:solidFill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199"/>
                  </a:lnSpc>
                </a:pPr>
                <a:endParaRPr sz="1200"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55057" y="55057"/>
              <a:ext cx="297162" cy="297162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D7BEF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199"/>
                  </a:lnSpc>
                </a:pPr>
                <a:endParaRPr sz="1200"/>
              </a:p>
            </p:txBody>
          </p:sp>
        </p:grpSp>
      </p:grpSp>
      <p:grpSp>
        <p:nvGrpSpPr>
          <p:cNvPr id="23" name="Group 23"/>
          <p:cNvGrpSpPr/>
          <p:nvPr/>
        </p:nvGrpSpPr>
        <p:grpSpPr>
          <a:xfrm>
            <a:off x="812800" y="1891158"/>
            <a:ext cx="203638" cy="203638"/>
            <a:chOff x="0" y="0"/>
            <a:chExt cx="407276" cy="407276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407276" cy="407276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0D7BEF"/>
                </a:solidFill>
              </a:ln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199"/>
                  </a:lnSpc>
                </a:pPr>
                <a:endParaRPr sz="1200"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55057" y="55057"/>
              <a:ext cx="297162" cy="297162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D7BEF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199"/>
                  </a:lnSpc>
                </a:pPr>
                <a:endParaRPr sz="1200"/>
              </a:p>
            </p:txBody>
          </p:sp>
        </p:grpSp>
      </p:grpSp>
      <p:sp>
        <p:nvSpPr>
          <p:cNvPr id="31" name="TextBox 31"/>
          <p:cNvSpPr txBox="1"/>
          <p:nvPr/>
        </p:nvSpPr>
        <p:spPr>
          <a:xfrm>
            <a:off x="704851" y="685801"/>
            <a:ext cx="4772859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40"/>
              </a:lnSpc>
            </a:pPr>
            <a:r>
              <a:rPr lang="zh-CN" altLang="en-US" sz="3200" spc="-1" dirty="0">
                <a:solidFill>
                  <a:srgbClr val="000000"/>
                </a:solidFill>
                <a:ea typeface="思源黑体-超粗体 Bold"/>
              </a:rPr>
              <a:t>食品安全小知识</a:t>
            </a:r>
            <a:endParaRPr lang="en-US" sz="3200" spc="-1" dirty="0">
              <a:solidFill>
                <a:srgbClr val="000000"/>
              </a:solidFill>
              <a:ea typeface="思源黑体-超粗体 Bold"/>
            </a:endParaRPr>
          </a:p>
        </p:txBody>
      </p:sp>
      <p:sp>
        <p:nvSpPr>
          <p:cNvPr id="4" name="TextBox 34">
            <a:extLst>
              <a:ext uri="{FF2B5EF4-FFF2-40B4-BE49-F238E27FC236}">
                <a16:creationId xmlns:a16="http://schemas.microsoft.com/office/drawing/2014/main" id="{09864CEE-840A-3CAA-6D10-5D0C71896DA8}"/>
              </a:ext>
            </a:extLst>
          </p:cNvPr>
          <p:cNvSpPr txBox="1"/>
          <p:nvPr/>
        </p:nvSpPr>
        <p:spPr>
          <a:xfrm>
            <a:off x="1297404" y="1811414"/>
            <a:ext cx="5966996" cy="320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60"/>
              </a:lnSpc>
            </a:pPr>
            <a:r>
              <a:rPr lang="zh-CN" altLang="en-US" sz="2133" dirty="0">
                <a:solidFill>
                  <a:srgbClr val="000000"/>
                </a:solidFill>
                <a:ea typeface="思源黑体-粗体 Bold"/>
              </a:rPr>
              <a:t>烹饪前，生熟分开：</a:t>
            </a:r>
            <a:endParaRPr lang="en-US" sz="2133" dirty="0">
              <a:solidFill>
                <a:srgbClr val="000000"/>
              </a:solidFill>
              <a:ea typeface="思源黑体-粗体 Bold"/>
            </a:endParaRPr>
          </a:p>
        </p:txBody>
      </p:sp>
      <p:sp>
        <p:nvSpPr>
          <p:cNvPr id="35" name="TextBox 33">
            <a:extLst>
              <a:ext uri="{FF2B5EF4-FFF2-40B4-BE49-F238E27FC236}">
                <a16:creationId xmlns:a16="http://schemas.microsoft.com/office/drawing/2014/main" id="{6EEB8DB1-34EA-C562-CEC3-BFB25FFD3A3C}"/>
              </a:ext>
            </a:extLst>
          </p:cNvPr>
          <p:cNvSpPr txBox="1"/>
          <p:nvPr/>
        </p:nvSpPr>
        <p:spPr>
          <a:xfrm>
            <a:off x="1310305" y="2226019"/>
            <a:ext cx="6563695" cy="542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99"/>
              </a:lnSpc>
            </a:pPr>
            <a:r>
              <a:rPr lang="zh-CN" altLang="en-US" sz="1600" dirty="0">
                <a:solidFill>
                  <a:srgbClr val="4444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生的肉、禽和海产食品要与其他食品分开。</a:t>
            </a:r>
          </a:p>
          <a:p>
            <a:pPr algn="just">
              <a:lnSpc>
                <a:spcPts val="2199"/>
              </a:lnSpc>
            </a:pPr>
            <a:r>
              <a:rPr lang="zh-CN" altLang="en-US" sz="1600" dirty="0">
                <a:solidFill>
                  <a:srgbClr val="4444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处理生的食物要用专用的设备和用具，例如刀和切肉板。</a:t>
            </a:r>
          </a:p>
        </p:txBody>
      </p:sp>
      <p:grpSp>
        <p:nvGrpSpPr>
          <p:cNvPr id="36" name="Group 9">
            <a:extLst>
              <a:ext uri="{FF2B5EF4-FFF2-40B4-BE49-F238E27FC236}">
                <a16:creationId xmlns:a16="http://schemas.microsoft.com/office/drawing/2014/main" id="{26CC998B-6661-FF50-DB8F-010AC6F6AB5B}"/>
              </a:ext>
            </a:extLst>
          </p:cNvPr>
          <p:cNvGrpSpPr/>
          <p:nvPr/>
        </p:nvGrpSpPr>
        <p:grpSpPr>
          <a:xfrm>
            <a:off x="812800" y="4310924"/>
            <a:ext cx="203638" cy="203638"/>
            <a:chOff x="0" y="0"/>
            <a:chExt cx="407276" cy="407276"/>
          </a:xfrm>
        </p:grpSpPr>
        <p:grpSp>
          <p:nvGrpSpPr>
            <p:cNvPr id="37" name="Group 10">
              <a:extLst>
                <a:ext uri="{FF2B5EF4-FFF2-40B4-BE49-F238E27FC236}">
                  <a16:creationId xmlns:a16="http://schemas.microsoft.com/office/drawing/2014/main" id="{F5860E3F-84E0-5074-D646-7D26D65A0CE6}"/>
                </a:ext>
              </a:extLst>
            </p:cNvPr>
            <p:cNvGrpSpPr/>
            <p:nvPr/>
          </p:nvGrpSpPr>
          <p:grpSpPr>
            <a:xfrm>
              <a:off x="0" y="0"/>
              <a:ext cx="407276" cy="407276"/>
              <a:chOff x="0" y="0"/>
              <a:chExt cx="812800" cy="812800"/>
            </a:xfrm>
          </p:grpSpPr>
          <p:sp>
            <p:nvSpPr>
              <p:cNvPr id="41" name="Freeform 11">
                <a:extLst>
                  <a:ext uri="{FF2B5EF4-FFF2-40B4-BE49-F238E27FC236}">
                    <a16:creationId xmlns:a16="http://schemas.microsoft.com/office/drawing/2014/main" id="{3C80CAFF-9D65-E32F-2136-755181E7DB0B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0D7BEF"/>
                </a:solidFill>
              </a:ln>
            </p:spPr>
          </p:sp>
          <p:sp>
            <p:nvSpPr>
              <p:cNvPr id="42" name="TextBox 12">
                <a:extLst>
                  <a:ext uri="{FF2B5EF4-FFF2-40B4-BE49-F238E27FC236}">
                    <a16:creationId xmlns:a16="http://schemas.microsoft.com/office/drawing/2014/main" id="{76E0311D-32EF-C6E2-7A3C-7103BFD86C74}"/>
                  </a:ext>
                </a:extLst>
              </p:cNvPr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199"/>
                  </a:lnSpc>
                </a:pPr>
                <a:endParaRPr sz="1200"/>
              </a:p>
            </p:txBody>
          </p:sp>
        </p:grpSp>
        <p:grpSp>
          <p:nvGrpSpPr>
            <p:cNvPr id="38" name="Group 13">
              <a:extLst>
                <a:ext uri="{FF2B5EF4-FFF2-40B4-BE49-F238E27FC236}">
                  <a16:creationId xmlns:a16="http://schemas.microsoft.com/office/drawing/2014/main" id="{F0B497AC-7E97-C144-BEE2-BA10C2E8328C}"/>
                </a:ext>
              </a:extLst>
            </p:cNvPr>
            <p:cNvGrpSpPr/>
            <p:nvPr/>
          </p:nvGrpSpPr>
          <p:grpSpPr>
            <a:xfrm>
              <a:off x="55057" y="55057"/>
              <a:ext cx="297162" cy="297162"/>
              <a:chOff x="0" y="0"/>
              <a:chExt cx="812800" cy="812800"/>
            </a:xfrm>
          </p:grpSpPr>
          <p:sp>
            <p:nvSpPr>
              <p:cNvPr id="39" name="Freeform 14">
                <a:extLst>
                  <a:ext uri="{FF2B5EF4-FFF2-40B4-BE49-F238E27FC236}">
                    <a16:creationId xmlns:a16="http://schemas.microsoft.com/office/drawing/2014/main" id="{C4713573-49CF-D86C-748E-804291CB0FEC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D7BEF"/>
              </a:solidFill>
            </p:spPr>
          </p:sp>
          <p:sp>
            <p:nvSpPr>
              <p:cNvPr id="40" name="TextBox 15">
                <a:extLst>
                  <a:ext uri="{FF2B5EF4-FFF2-40B4-BE49-F238E27FC236}">
                    <a16:creationId xmlns:a16="http://schemas.microsoft.com/office/drawing/2014/main" id="{48270812-487E-3F87-DFCA-8FA2E47BC053}"/>
                  </a:ext>
                </a:extLst>
              </p:cNvPr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199"/>
                  </a:lnSpc>
                </a:pPr>
                <a:endParaRPr sz="1200"/>
              </a:p>
            </p:txBody>
          </p:sp>
        </p:grpSp>
      </p:grpSp>
      <p:sp>
        <p:nvSpPr>
          <p:cNvPr id="43" name="TextBox 34">
            <a:extLst>
              <a:ext uri="{FF2B5EF4-FFF2-40B4-BE49-F238E27FC236}">
                <a16:creationId xmlns:a16="http://schemas.microsoft.com/office/drawing/2014/main" id="{297AAF6D-9A2D-37C2-5B80-49B4792565B6}"/>
              </a:ext>
            </a:extLst>
          </p:cNvPr>
          <p:cNvSpPr txBox="1"/>
          <p:nvPr/>
        </p:nvSpPr>
        <p:spPr>
          <a:xfrm>
            <a:off x="1297404" y="3169675"/>
            <a:ext cx="5966996" cy="320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60"/>
              </a:lnSpc>
            </a:pPr>
            <a:r>
              <a:rPr lang="zh-CN" altLang="en-US" sz="2133" dirty="0">
                <a:solidFill>
                  <a:srgbClr val="000000"/>
                </a:solidFill>
                <a:ea typeface="思源黑体-粗体 Bold"/>
              </a:rPr>
              <a:t>烹饪时，食物要烧熟煮透：</a:t>
            </a:r>
            <a:endParaRPr lang="en-US" sz="2133" dirty="0">
              <a:solidFill>
                <a:srgbClr val="000000"/>
              </a:solidFill>
              <a:ea typeface="思源黑体-粗体 Bold"/>
            </a:endParaRPr>
          </a:p>
        </p:txBody>
      </p:sp>
      <p:sp>
        <p:nvSpPr>
          <p:cNvPr id="44" name="TextBox 33">
            <a:extLst>
              <a:ext uri="{FF2B5EF4-FFF2-40B4-BE49-F238E27FC236}">
                <a16:creationId xmlns:a16="http://schemas.microsoft.com/office/drawing/2014/main" id="{DD7AFF02-05DE-B367-1B05-812D83584F6A}"/>
              </a:ext>
            </a:extLst>
          </p:cNvPr>
          <p:cNvSpPr txBox="1"/>
          <p:nvPr/>
        </p:nvSpPr>
        <p:spPr>
          <a:xfrm>
            <a:off x="1310305" y="3584280"/>
            <a:ext cx="6563695" cy="542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99"/>
              </a:lnSpc>
            </a:pPr>
            <a:r>
              <a:rPr lang="zh-CN" altLang="en-US" sz="1600" dirty="0">
                <a:solidFill>
                  <a:srgbClr val="4444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加工禽、肉、蛋、奶等食物时，要充分烧熟煮透。</a:t>
            </a:r>
          </a:p>
          <a:p>
            <a:pPr algn="just">
              <a:lnSpc>
                <a:spcPts val="2199"/>
              </a:lnSpc>
            </a:pPr>
            <a:endParaRPr lang="zh-CN" altLang="en-US" sz="1600" dirty="0">
              <a:solidFill>
                <a:srgbClr val="444444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5" name="TextBox 34">
            <a:extLst>
              <a:ext uri="{FF2B5EF4-FFF2-40B4-BE49-F238E27FC236}">
                <a16:creationId xmlns:a16="http://schemas.microsoft.com/office/drawing/2014/main" id="{169652E7-F60D-7B5E-068D-724101CED357}"/>
              </a:ext>
            </a:extLst>
          </p:cNvPr>
          <p:cNvSpPr txBox="1"/>
          <p:nvPr/>
        </p:nvSpPr>
        <p:spPr>
          <a:xfrm>
            <a:off x="1297404" y="4255168"/>
            <a:ext cx="5966996" cy="317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60"/>
              </a:lnSpc>
            </a:pPr>
            <a:r>
              <a:rPr lang="zh-CN" altLang="en-US" sz="2133" dirty="0">
                <a:solidFill>
                  <a:srgbClr val="000000"/>
                </a:solidFill>
                <a:ea typeface="思源黑体-粗体 Bold"/>
              </a:rPr>
              <a:t>剩饭剩菜的处理：</a:t>
            </a:r>
            <a:endParaRPr lang="en-US" sz="2133" dirty="0">
              <a:solidFill>
                <a:srgbClr val="000000"/>
              </a:solidFill>
              <a:ea typeface="思源黑体-粗体 Bold"/>
            </a:endParaRPr>
          </a:p>
        </p:txBody>
      </p:sp>
      <p:sp>
        <p:nvSpPr>
          <p:cNvPr id="46" name="TextBox 33">
            <a:extLst>
              <a:ext uri="{FF2B5EF4-FFF2-40B4-BE49-F238E27FC236}">
                <a16:creationId xmlns:a16="http://schemas.microsoft.com/office/drawing/2014/main" id="{4DD08AE6-BEE7-88C7-013C-09A5A99DEA67}"/>
              </a:ext>
            </a:extLst>
          </p:cNvPr>
          <p:cNvSpPr txBox="1"/>
          <p:nvPr/>
        </p:nvSpPr>
        <p:spPr>
          <a:xfrm>
            <a:off x="1310305" y="4677826"/>
            <a:ext cx="6563695" cy="1106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99"/>
              </a:lnSpc>
            </a:pPr>
            <a:r>
              <a:rPr lang="zh-CN" altLang="en-US" sz="1600" dirty="0">
                <a:solidFill>
                  <a:srgbClr val="4444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室温条件下放置的熟食和剩余食品不超过</a:t>
            </a:r>
            <a:r>
              <a:rPr lang="en-US" altLang="zh-CN" sz="16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CN" altLang="en-US" sz="16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小时，</a:t>
            </a: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吃前热透。</a:t>
            </a:r>
            <a:endParaRPr lang="en-US" altLang="zh-CN" sz="1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just">
              <a:lnSpc>
                <a:spcPts val="2199"/>
              </a:lnSpc>
            </a:pPr>
            <a:r>
              <a:rPr lang="zh-CN" altLang="en-US" sz="1600" dirty="0">
                <a:solidFill>
                  <a:srgbClr val="4444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剩菜“口诀”请牢记：“宁剩荤，不剩素”“叶类先吃完，根茎适当存”“海鲜、凉菜一个不留”。</a:t>
            </a:r>
            <a:endParaRPr lang="en-US" sz="1600" dirty="0">
              <a:solidFill>
                <a:srgbClr val="444444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just">
              <a:lnSpc>
                <a:spcPts val="2199"/>
              </a:lnSpc>
            </a:pPr>
            <a:endParaRPr lang="zh-CN" altLang="en-US" sz="1600" dirty="0">
              <a:solidFill>
                <a:srgbClr val="444444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5" grpId="0"/>
      <p:bldP spid="43" grpId="0"/>
      <p:bldP spid="44" grpId="0"/>
      <p:bldP spid="45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2463371" y="-5130371"/>
            <a:ext cx="17118741" cy="171187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59386">
            <a:off x="-1511713" y="-4766674"/>
            <a:ext cx="4886739" cy="638789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124454" y="837192"/>
            <a:ext cx="1236581" cy="2832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33862" y="5465833"/>
            <a:ext cx="916277" cy="70636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0" y="5819017"/>
            <a:ext cx="12192000" cy="1248000"/>
          </a:xfrm>
          <a:prstGeom prst="rect">
            <a:avLst/>
          </a:prstGeom>
        </p:spPr>
      </p:pic>
      <p:sp>
        <p:nvSpPr>
          <p:cNvPr id="31" name="TextBox 31"/>
          <p:cNvSpPr txBox="1"/>
          <p:nvPr/>
        </p:nvSpPr>
        <p:spPr>
          <a:xfrm>
            <a:off x="704851" y="685801"/>
            <a:ext cx="4772859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40"/>
              </a:lnSpc>
            </a:pPr>
            <a:r>
              <a:rPr lang="zh-CN" altLang="en-US" sz="3200" spc="-1" dirty="0">
                <a:solidFill>
                  <a:srgbClr val="000000"/>
                </a:solidFill>
                <a:ea typeface="思源黑体-超粗体 Bold"/>
              </a:rPr>
              <a:t>营养膳食金字塔</a:t>
            </a:r>
            <a:endParaRPr lang="en-US" sz="3200" spc="-1" dirty="0">
              <a:solidFill>
                <a:srgbClr val="000000"/>
              </a:solidFill>
              <a:ea typeface="思源黑体-超粗体 Bold"/>
            </a:endParaRPr>
          </a:p>
        </p:txBody>
      </p:sp>
      <p:pic>
        <p:nvPicPr>
          <p:cNvPr id="30" name="Picture 29" descr="Diagram&#10;&#10;Description automatically generated">
            <a:extLst>
              <a:ext uri="{FF2B5EF4-FFF2-40B4-BE49-F238E27FC236}">
                <a16:creationId xmlns:a16="http://schemas.microsoft.com/office/drawing/2014/main" id="{3D2AF542-762F-258B-D32A-6B3C850B5B7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245" y="1168400"/>
            <a:ext cx="7144387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704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463371" y="-5130371"/>
            <a:ext cx="17118741" cy="171187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258183" flipH="1">
            <a:off x="6520640" y="2371668"/>
            <a:ext cx="7191490" cy="940064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alphaModFix amt="44999"/>
          </a:blip>
          <a:srcRect/>
          <a:stretch>
            <a:fillRect/>
          </a:stretch>
        </p:blipFill>
        <p:spPr>
          <a:xfrm>
            <a:off x="6420179" y="5656511"/>
            <a:ext cx="4219789" cy="67516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b="49792"/>
          <a:stretch>
            <a:fillRect/>
          </a:stretch>
        </p:blipFill>
        <p:spPr>
          <a:xfrm>
            <a:off x="7431904" y="1791891"/>
            <a:ext cx="1454242" cy="56287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59386">
            <a:off x="-56964" y="-4350350"/>
            <a:ext cx="4886739" cy="638789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85800" y="1990779"/>
            <a:ext cx="6327729" cy="1265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401"/>
              </a:lnSpc>
            </a:pPr>
            <a:r>
              <a:rPr lang="zh-CN" altLang="en-US" sz="8000" dirty="0">
                <a:solidFill>
                  <a:srgbClr val="000000"/>
                </a:solidFill>
                <a:ea typeface="字由文艺黑"/>
              </a:rPr>
              <a:t>网络安全</a:t>
            </a:r>
            <a:endParaRPr lang="en-US" sz="8000" dirty="0">
              <a:solidFill>
                <a:srgbClr val="000000"/>
              </a:solidFill>
              <a:ea typeface="字由文艺黑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221710" y="5210589"/>
            <a:ext cx="1454242" cy="112108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889590" y="1376448"/>
            <a:ext cx="4867629" cy="461764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>
            <a:alphaModFix amt="2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-396511" y="5817774"/>
            <a:ext cx="2164621" cy="495895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685800" y="4803194"/>
            <a:ext cx="2140942" cy="390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7"/>
              </a:lnSpc>
              <a:spcBef>
                <a:spcPct val="0"/>
              </a:spcBef>
            </a:pPr>
            <a:r>
              <a:rPr lang="en-US" sz="2333">
                <a:solidFill>
                  <a:srgbClr val="FAFAFA"/>
                </a:solidFill>
                <a:ea typeface="思源黑体 Bold"/>
              </a:rPr>
              <a:t>宣讲人：可画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932136" y="768684"/>
            <a:ext cx="6327729" cy="1010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20"/>
              </a:lnSpc>
            </a:pPr>
            <a:r>
              <a:rPr lang="zh-CN" altLang="en-US" sz="6400" dirty="0">
                <a:solidFill>
                  <a:srgbClr val="000000"/>
                </a:solidFill>
                <a:ea typeface="字由文艺黑"/>
              </a:rPr>
              <a:t>网络安全</a:t>
            </a:r>
            <a:endParaRPr lang="en-US" sz="6400" dirty="0">
              <a:solidFill>
                <a:srgbClr val="000000"/>
              </a:solidFill>
              <a:ea typeface="字由文艺黑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795954" y="3323312"/>
            <a:ext cx="5093479" cy="786937"/>
            <a:chOff x="0" y="0"/>
            <a:chExt cx="10186959" cy="1573875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0186959" cy="1573875"/>
              <a:chOff x="0" y="0"/>
              <a:chExt cx="2440058" cy="376987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40058" cy="376987"/>
              </a:xfrm>
              <a:custGeom>
                <a:avLst/>
                <a:gdLst/>
                <a:ahLst/>
                <a:cxnLst/>
                <a:rect l="l" t="t" r="r" b="b"/>
                <a:pathLst>
                  <a:path w="2440058" h="376987">
                    <a:moveTo>
                      <a:pt x="101331" y="0"/>
                    </a:moveTo>
                    <a:lnTo>
                      <a:pt x="2338727" y="0"/>
                    </a:lnTo>
                    <a:cubicBezTo>
                      <a:pt x="2394691" y="0"/>
                      <a:pt x="2440058" y="45367"/>
                      <a:pt x="2440058" y="101331"/>
                    </a:cubicBezTo>
                    <a:lnTo>
                      <a:pt x="2440058" y="275655"/>
                    </a:lnTo>
                    <a:cubicBezTo>
                      <a:pt x="2440058" y="331619"/>
                      <a:pt x="2394691" y="376987"/>
                      <a:pt x="2338727" y="376987"/>
                    </a:cubicBezTo>
                    <a:lnTo>
                      <a:pt x="101331" y="376987"/>
                    </a:lnTo>
                    <a:cubicBezTo>
                      <a:pt x="45367" y="376987"/>
                      <a:pt x="0" y="331619"/>
                      <a:pt x="0" y="275655"/>
                    </a:cubicBezTo>
                    <a:lnTo>
                      <a:pt x="0" y="101331"/>
                    </a:lnTo>
                    <a:cubicBezTo>
                      <a:pt x="0" y="45367"/>
                      <a:pt x="45367" y="0"/>
                      <a:pt x="101331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>
                <a:solidFill>
                  <a:srgbClr val="3A94F4"/>
                </a:solidFill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239"/>
                  </a:lnSpc>
                </a:pPr>
                <a:endParaRPr sz="1200"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119115" y="106388"/>
              <a:ext cx="1361099" cy="1361099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3A94F4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31624" tIns="31624" rIns="31624" bIns="31624" rtlCol="0" anchor="ctr"/>
              <a:lstStyle/>
              <a:p>
                <a:pPr algn="ctr">
                  <a:lnSpc>
                    <a:spcPts val="1840"/>
                  </a:lnSpc>
                </a:pPr>
                <a:endParaRPr sz="1200"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0" y="388952"/>
              <a:ext cx="1578382" cy="7300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67"/>
                </a:lnSpc>
              </a:pPr>
              <a:r>
                <a:rPr lang="en-US" sz="2639">
                  <a:solidFill>
                    <a:srgbClr val="FFFFFF"/>
                  </a:solidFill>
                  <a:latin typeface="思源黑体-粗体 Bold"/>
                </a:rPr>
                <a:t>02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792468" y="636440"/>
              <a:ext cx="7995059" cy="4635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400"/>
                </a:lnSpc>
              </a:pPr>
              <a:r>
                <a:rPr lang="zh-CN" altLang="en-US" sz="2933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网络的危害</a:t>
              </a:r>
              <a:endParaRPr lang="en-US" sz="2933" dirty="0">
                <a:solidFill>
                  <a:srgbClr val="000000"/>
                </a:solidFill>
                <a:ea typeface="思源黑体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95955" y="2372700"/>
            <a:ext cx="5093479" cy="786937"/>
            <a:chOff x="0" y="0"/>
            <a:chExt cx="10186959" cy="1573875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0186959" cy="1573875"/>
              <a:chOff x="0" y="0"/>
              <a:chExt cx="2440058" cy="376987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2440058" cy="376987"/>
              </a:xfrm>
              <a:custGeom>
                <a:avLst/>
                <a:gdLst/>
                <a:ahLst/>
                <a:cxnLst/>
                <a:rect l="l" t="t" r="r" b="b"/>
                <a:pathLst>
                  <a:path w="2440058" h="376987">
                    <a:moveTo>
                      <a:pt x="101331" y="0"/>
                    </a:moveTo>
                    <a:lnTo>
                      <a:pt x="2338727" y="0"/>
                    </a:lnTo>
                    <a:cubicBezTo>
                      <a:pt x="2394691" y="0"/>
                      <a:pt x="2440058" y="45367"/>
                      <a:pt x="2440058" y="101331"/>
                    </a:cubicBezTo>
                    <a:lnTo>
                      <a:pt x="2440058" y="275655"/>
                    </a:lnTo>
                    <a:cubicBezTo>
                      <a:pt x="2440058" y="331619"/>
                      <a:pt x="2394691" y="376987"/>
                      <a:pt x="2338727" y="376987"/>
                    </a:cubicBezTo>
                    <a:lnTo>
                      <a:pt x="101331" y="376987"/>
                    </a:lnTo>
                    <a:cubicBezTo>
                      <a:pt x="45367" y="376987"/>
                      <a:pt x="0" y="331619"/>
                      <a:pt x="0" y="275655"/>
                    </a:cubicBezTo>
                    <a:lnTo>
                      <a:pt x="0" y="101331"/>
                    </a:lnTo>
                    <a:cubicBezTo>
                      <a:pt x="0" y="45367"/>
                      <a:pt x="45367" y="0"/>
                      <a:pt x="101331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>
                <a:solidFill>
                  <a:srgbClr val="3A94F4"/>
                </a:solidFill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239"/>
                  </a:lnSpc>
                </a:pPr>
                <a:endParaRPr sz="1200"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19115" y="106388"/>
              <a:ext cx="1361099" cy="1361099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3A94F4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31624" tIns="31624" rIns="31624" bIns="31624" rtlCol="0" anchor="ctr"/>
              <a:lstStyle/>
              <a:p>
                <a:pPr algn="ctr">
                  <a:lnSpc>
                    <a:spcPts val="1840"/>
                  </a:lnSpc>
                </a:pPr>
                <a:endParaRPr sz="1200"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0" y="388952"/>
              <a:ext cx="1578382" cy="7300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67"/>
                </a:lnSpc>
              </a:pPr>
              <a:r>
                <a:rPr lang="en-US" sz="2639">
                  <a:solidFill>
                    <a:srgbClr val="FFFFFF"/>
                  </a:solidFill>
                  <a:latin typeface="思源黑体-粗体 Bold"/>
                </a:rPr>
                <a:t>01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792468" y="636440"/>
              <a:ext cx="7995059" cy="4449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400"/>
                </a:lnSpc>
              </a:pPr>
              <a:r>
                <a:rPr lang="zh-CN" altLang="en-US" sz="2933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网络安全的类型</a:t>
              </a:r>
              <a:endParaRPr lang="en-US" sz="2933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795954" y="4269582"/>
            <a:ext cx="5093479" cy="786937"/>
            <a:chOff x="0" y="0"/>
            <a:chExt cx="10186959" cy="1573875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10186959" cy="1573875"/>
              <a:chOff x="0" y="0"/>
              <a:chExt cx="2440058" cy="376987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2440058" cy="376987"/>
              </a:xfrm>
              <a:custGeom>
                <a:avLst/>
                <a:gdLst/>
                <a:ahLst/>
                <a:cxnLst/>
                <a:rect l="l" t="t" r="r" b="b"/>
                <a:pathLst>
                  <a:path w="2440058" h="376987">
                    <a:moveTo>
                      <a:pt x="101331" y="0"/>
                    </a:moveTo>
                    <a:lnTo>
                      <a:pt x="2338727" y="0"/>
                    </a:lnTo>
                    <a:cubicBezTo>
                      <a:pt x="2394691" y="0"/>
                      <a:pt x="2440058" y="45367"/>
                      <a:pt x="2440058" y="101331"/>
                    </a:cubicBezTo>
                    <a:lnTo>
                      <a:pt x="2440058" y="275655"/>
                    </a:lnTo>
                    <a:cubicBezTo>
                      <a:pt x="2440058" y="331619"/>
                      <a:pt x="2394691" y="376987"/>
                      <a:pt x="2338727" y="376987"/>
                    </a:cubicBezTo>
                    <a:lnTo>
                      <a:pt x="101331" y="376987"/>
                    </a:lnTo>
                    <a:cubicBezTo>
                      <a:pt x="45367" y="376987"/>
                      <a:pt x="0" y="331619"/>
                      <a:pt x="0" y="275655"/>
                    </a:cubicBezTo>
                    <a:lnTo>
                      <a:pt x="0" y="101331"/>
                    </a:lnTo>
                    <a:cubicBezTo>
                      <a:pt x="0" y="45367"/>
                      <a:pt x="45367" y="0"/>
                      <a:pt x="101331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>
                <a:solidFill>
                  <a:srgbClr val="3A94F4"/>
                </a:solidFill>
              </a:ln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239"/>
                  </a:lnSpc>
                </a:pPr>
                <a:endParaRPr sz="1200"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119115" y="106388"/>
              <a:ext cx="1361099" cy="1361099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3A94F4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31624" tIns="31624" rIns="31624" bIns="31624" rtlCol="0" anchor="ctr"/>
              <a:lstStyle/>
              <a:p>
                <a:pPr algn="ctr">
                  <a:lnSpc>
                    <a:spcPts val="1840"/>
                  </a:lnSpc>
                </a:pPr>
                <a:endParaRPr sz="1200"/>
              </a:p>
            </p:txBody>
          </p:sp>
        </p:grpSp>
        <p:sp>
          <p:nvSpPr>
            <p:cNvPr id="30" name="TextBox 30"/>
            <p:cNvSpPr txBox="1"/>
            <p:nvPr/>
          </p:nvSpPr>
          <p:spPr>
            <a:xfrm>
              <a:off x="0" y="388952"/>
              <a:ext cx="1578382" cy="7300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67"/>
                </a:lnSpc>
              </a:pPr>
              <a:r>
                <a:rPr lang="en-US" sz="2639">
                  <a:solidFill>
                    <a:srgbClr val="FFFFFF"/>
                  </a:solidFill>
                  <a:latin typeface="思源黑体-粗体 Bold"/>
                </a:rPr>
                <a:t>03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1792468" y="636440"/>
              <a:ext cx="7995059" cy="4483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400"/>
                </a:lnSpc>
              </a:pPr>
              <a:r>
                <a:rPr lang="zh-CN" altLang="en-US" sz="2933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怎么预防网络危害</a:t>
              </a:r>
              <a:endParaRPr lang="en-US" sz="2933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795954" y="5206311"/>
            <a:ext cx="5093479" cy="786937"/>
            <a:chOff x="0" y="0"/>
            <a:chExt cx="10186959" cy="1573875"/>
          </a:xfrm>
        </p:grpSpPr>
        <p:grpSp>
          <p:nvGrpSpPr>
            <p:cNvPr id="42" name="Group 42"/>
            <p:cNvGrpSpPr/>
            <p:nvPr/>
          </p:nvGrpSpPr>
          <p:grpSpPr>
            <a:xfrm>
              <a:off x="0" y="0"/>
              <a:ext cx="10186959" cy="1573875"/>
              <a:chOff x="0" y="0"/>
              <a:chExt cx="2440058" cy="376987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2440058" cy="376987"/>
              </a:xfrm>
              <a:custGeom>
                <a:avLst/>
                <a:gdLst/>
                <a:ahLst/>
                <a:cxnLst/>
                <a:rect l="l" t="t" r="r" b="b"/>
                <a:pathLst>
                  <a:path w="2440058" h="376987">
                    <a:moveTo>
                      <a:pt x="101331" y="0"/>
                    </a:moveTo>
                    <a:lnTo>
                      <a:pt x="2338727" y="0"/>
                    </a:lnTo>
                    <a:cubicBezTo>
                      <a:pt x="2394691" y="0"/>
                      <a:pt x="2440058" y="45367"/>
                      <a:pt x="2440058" y="101331"/>
                    </a:cubicBezTo>
                    <a:lnTo>
                      <a:pt x="2440058" y="275655"/>
                    </a:lnTo>
                    <a:cubicBezTo>
                      <a:pt x="2440058" y="331619"/>
                      <a:pt x="2394691" y="376987"/>
                      <a:pt x="2338727" y="376987"/>
                    </a:cubicBezTo>
                    <a:lnTo>
                      <a:pt x="101331" y="376987"/>
                    </a:lnTo>
                    <a:cubicBezTo>
                      <a:pt x="45367" y="376987"/>
                      <a:pt x="0" y="331619"/>
                      <a:pt x="0" y="275655"/>
                    </a:cubicBezTo>
                    <a:lnTo>
                      <a:pt x="0" y="101331"/>
                    </a:lnTo>
                    <a:cubicBezTo>
                      <a:pt x="0" y="45367"/>
                      <a:pt x="45367" y="0"/>
                      <a:pt x="101331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>
                <a:solidFill>
                  <a:srgbClr val="3A94F4"/>
                </a:solidFill>
              </a:ln>
            </p:spPr>
          </p:sp>
          <p:sp>
            <p:nvSpPr>
              <p:cNvPr id="44" name="TextBox 44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239"/>
                  </a:lnSpc>
                </a:pPr>
                <a:endParaRPr sz="1200"/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119115" y="106388"/>
              <a:ext cx="1361099" cy="1361099"/>
              <a:chOff x="0" y="0"/>
              <a:chExt cx="812800" cy="812800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3A94F4"/>
              </a:solidFill>
            </p:spPr>
          </p:sp>
          <p:sp>
            <p:nvSpPr>
              <p:cNvPr id="47" name="TextBox 4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31624" tIns="31624" rIns="31624" bIns="31624" rtlCol="0" anchor="ctr"/>
              <a:lstStyle/>
              <a:p>
                <a:pPr algn="ctr">
                  <a:lnSpc>
                    <a:spcPts val="1840"/>
                  </a:lnSpc>
                </a:pPr>
                <a:endParaRPr sz="1200"/>
              </a:p>
            </p:txBody>
          </p:sp>
        </p:grpSp>
        <p:sp>
          <p:nvSpPr>
            <p:cNvPr id="48" name="TextBox 48"/>
            <p:cNvSpPr txBox="1"/>
            <p:nvPr/>
          </p:nvSpPr>
          <p:spPr>
            <a:xfrm>
              <a:off x="0" y="388952"/>
              <a:ext cx="1578382" cy="7300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67"/>
                </a:lnSpc>
              </a:pPr>
              <a:r>
                <a:rPr lang="en-US" sz="2639" dirty="0">
                  <a:solidFill>
                    <a:srgbClr val="FFFFFF"/>
                  </a:solidFill>
                  <a:latin typeface="思源黑体-粗体 Bold"/>
                </a:rPr>
                <a:t>04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1792468" y="636440"/>
              <a:ext cx="7995059" cy="4460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400"/>
                </a:lnSpc>
              </a:pPr>
              <a:r>
                <a:rPr lang="zh-CN" altLang="en-US" sz="2667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全国青少年网络文明公约</a:t>
              </a:r>
              <a:endParaRPr lang="en-US" sz="2667" dirty="0">
                <a:solidFill>
                  <a:srgbClr val="000000"/>
                </a:solidFill>
                <a:ea typeface="思源黑体"/>
              </a:endParaRPr>
            </a:p>
          </p:txBody>
        </p:sp>
      </p:grpSp>
      <p:pic>
        <p:nvPicPr>
          <p:cNvPr id="59" name="Picture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059386">
            <a:off x="-727667" y="-4773506"/>
            <a:ext cx="4886739" cy="6387894"/>
          </a:xfrm>
          <a:prstGeom prst="rect">
            <a:avLst/>
          </a:prstGeom>
        </p:spPr>
      </p:pic>
      <p:pic>
        <p:nvPicPr>
          <p:cNvPr id="60" name="Picture 6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0" y="5819017"/>
            <a:ext cx="12192000" cy="1248000"/>
          </a:xfrm>
          <a:prstGeom prst="rect">
            <a:avLst/>
          </a:prstGeom>
        </p:spPr>
      </p:pic>
      <p:pic>
        <p:nvPicPr>
          <p:cNvPr id="61" name="Picture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221710" y="470549"/>
            <a:ext cx="1454242" cy="112108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6606abc-6ab6-45ee-b77c-b500316b8f2d">
      <Terms xmlns="http://schemas.microsoft.com/office/infopath/2007/PartnerControls"/>
    </lcf76f155ced4ddcb4097134ff3c332f>
    <TaxCatchAll xmlns="17ca7f98-d1a1-43d3-842a-6bc7a5cd44e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3AAC994F2DDC45BC2E52572067EA32" ma:contentTypeVersion="12" ma:contentTypeDescription="Create a new document." ma:contentTypeScope="" ma:versionID="00ba2e0c4aca1ec24bc6928dae0199bb">
  <xsd:schema xmlns:xsd="http://www.w3.org/2001/XMLSchema" xmlns:xs="http://www.w3.org/2001/XMLSchema" xmlns:p="http://schemas.microsoft.com/office/2006/metadata/properties" xmlns:ns2="76606abc-6ab6-45ee-b77c-b500316b8f2d" xmlns:ns3="17ca7f98-d1a1-43d3-842a-6bc7a5cd44e0" targetNamespace="http://schemas.microsoft.com/office/2006/metadata/properties" ma:root="true" ma:fieldsID="d21ba54ea1ebbafe84aabef7d594423d" ns2:_="" ns3:_="">
    <xsd:import namespace="76606abc-6ab6-45ee-b77c-b500316b8f2d"/>
    <xsd:import namespace="17ca7f98-d1a1-43d3-842a-6bc7a5cd44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606abc-6ab6-45ee-b77c-b500316b8f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0eecca80-7895-4330-b369-228561d92f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ca7f98-d1a1-43d3-842a-6bc7a5cd44e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dfe6db97-f077-4746-9363-256a9242feac}" ma:internalName="TaxCatchAll" ma:showField="CatchAllData" ma:web="17ca7f98-d1a1-43d3-842a-6bc7a5cd44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6143B8-624F-4A4A-BD56-1FF50D30C61D}">
  <ds:schemaRefs>
    <ds:schemaRef ds:uri="http://schemas.microsoft.com/office/2006/metadata/properties"/>
    <ds:schemaRef ds:uri="http://schemas.microsoft.com/office/infopath/2007/PartnerControls"/>
    <ds:schemaRef ds:uri="76606abc-6ab6-45ee-b77c-b500316b8f2d"/>
    <ds:schemaRef ds:uri="17ca7f98-d1a1-43d3-842a-6bc7a5cd44e0"/>
  </ds:schemaRefs>
</ds:datastoreItem>
</file>

<file path=customXml/itemProps2.xml><?xml version="1.0" encoding="utf-8"?>
<ds:datastoreItem xmlns:ds="http://schemas.openxmlformats.org/officeDocument/2006/customXml" ds:itemID="{0D0EB8B7-B2FE-41AF-8ACB-1194C5DB74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370F38-DB66-4168-83AE-155E5AC99C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606abc-6ab6-45ee-b77c-b500316b8f2d"/>
    <ds:schemaRef ds:uri="17ca7f98-d1a1-43d3-842a-6bc7a5cd44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1972</TotalTime>
  <Words>4994</Words>
  <Application>Microsoft Office PowerPoint</Application>
  <PresentationFormat>Widescreen</PresentationFormat>
  <Paragraphs>311</Paragraphs>
  <Slides>34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8" baseType="lpstr">
      <vt:lpstr>微软雅黑</vt:lpstr>
      <vt:lpstr>微软雅黑</vt:lpstr>
      <vt:lpstr>微软雅黑</vt:lpstr>
      <vt:lpstr>PingFang SC</vt:lpstr>
      <vt:lpstr>宋体</vt:lpstr>
      <vt:lpstr>思源黑体</vt:lpstr>
      <vt:lpstr>思源黑体 Bold</vt:lpstr>
      <vt:lpstr>思源黑体-粗体 Bold</vt:lpstr>
      <vt:lpstr>Arial</vt:lpstr>
      <vt:lpstr>Arial</vt:lpstr>
      <vt:lpstr>Calibri</vt:lpstr>
      <vt:lpstr>Calibri Light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Tong, Lucas</dc:creator>
  <cp:lastModifiedBy>Bai, Maili</cp:lastModifiedBy>
  <cp:revision>61</cp:revision>
  <dcterms:created xsi:type="dcterms:W3CDTF">2023-04-26T11:30:43Z</dcterms:created>
  <dcterms:modified xsi:type="dcterms:W3CDTF">2023-06-20T07:01:57Z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0x010100E93AAC994F2DDC45BC2E52572067EA32</vt:lpwstr>
  </property>
</Properties>
</file>